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7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ontserrat" panose="00000500000000000000" pitchFamily="50" charset="-52"/>
      <p:regular r:id="rId22"/>
      <p:bold r:id="rId23"/>
      <p:italic r:id="rId24"/>
      <p:boldItalic r:id="rId25"/>
    </p:embeddedFont>
    <p:embeddedFont>
      <p:font typeface="Montserrat Thin" panose="00000300000000000000" pitchFamily="50" charset="-52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gEFM67bnfyZczBDtiqKZzQsHNS/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DF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15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466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0" y="-5857"/>
            <a:ext cx="121920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2000">
                <a:schemeClr val="dk1"/>
              </a:gs>
              <a:gs pos="100000">
                <a:srgbClr val="F0D49F"/>
              </a:gs>
            </a:gsLst>
            <a:lin ang="2700000" scaled="0"/>
          </a:gradFill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r="69457" b="20862"/>
          <a:stretch/>
        </p:blipFill>
        <p:spPr>
          <a:xfrm>
            <a:off x="6266155" y="3380811"/>
            <a:ext cx="5925845" cy="34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/>
          <p:nvPr/>
        </p:nvSpPr>
        <p:spPr>
          <a:xfrm>
            <a:off x="3878238" y="3019711"/>
            <a:ext cx="4435522" cy="722199"/>
          </a:xfrm>
          <a:prstGeom prst="roundRect">
            <a:avLst>
              <a:gd name="adj" fmla="val 16667"/>
            </a:avLst>
          </a:prstGeom>
          <a:solidFill>
            <a:srgbClr val="BDB29F">
              <a:alpha val="52156"/>
            </a:srgbClr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4104636" y="3088422"/>
            <a:ext cx="398272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i="0" u="none" strike="noStrike" cap="none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BAS-IP CONCEPT</a:t>
            </a:r>
            <a:r>
              <a:rPr lang="ru-RU" sz="3200" b="1" i="0" u="none" strike="noStrike" cap="none">
                <a:solidFill>
                  <a:srgbClr val="575756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9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2000">
                <a:schemeClr val="dk1"/>
              </a:gs>
              <a:gs pos="100000">
                <a:srgbClr val="F0D49F"/>
              </a:gs>
            </a:gsLst>
            <a:lin ang="2700000" scaled="0"/>
          </a:gradFill>
          <a:ln>
            <a:noFill/>
          </a:ln>
        </p:spPr>
      </p:pic>
      <p:sp>
        <p:nvSpPr>
          <p:cNvPr id="210" name="Google Shape;210;p9"/>
          <p:cNvSpPr txBox="1"/>
          <p:nvPr/>
        </p:nvSpPr>
        <p:spPr>
          <a:xfrm>
            <a:off x="329198" y="1786739"/>
            <a:ext cx="286503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Считыватель со встроенным контроллером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CR-02BD</a:t>
            </a:r>
            <a:endParaRPr sz="16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211" name="Google Shape;211;p9"/>
          <p:cNvSpPr txBox="1"/>
          <p:nvPr/>
        </p:nvSpPr>
        <p:spPr>
          <a:xfrm>
            <a:off x="329198" y="3045835"/>
            <a:ext cx="199833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Накладка: 2мм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Ширина: 108мм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Высота: 181мм</a:t>
            </a:r>
            <a:endParaRPr sz="14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212" name="Google Shape;212;p9"/>
          <p:cNvSpPr txBox="1"/>
          <p:nvPr/>
        </p:nvSpPr>
        <p:spPr>
          <a:xfrm>
            <a:off x="329198" y="4086829"/>
            <a:ext cx="243444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Материал: </a:t>
            </a:r>
            <a:br>
              <a:rPr lang="ru-RU" sz="14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</a:br>
            <a:r>
              <a:rPr lang="ru-RU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а</a:t>
            </a:r>
            <a:r>
              <a:rPr lang="ru-RU" sz="14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люминий, латунь, медь, нержавеющая сталь, покраска</a:t>
            </a:r>
            <a:endParaRPr sz="14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cxnSp>
        <p:nvCxnSpPr>
          <p:cNvPr id="214" name="Google Shape;214;p9"/>
          <p:cNvCxnSpPr/>
          <p:nvPr/>
        </p:nvCxnSpPr>
        <p:spPr>
          <a:xfrm rot="10800000">
            <a:off x="5476198" y="1775372"/>
            <a:ext cx="0" cy="3554284"/>
          </a:xfrm>
          <a:prstGeom prst="straightConnector1">
            <a:avLst/>
          </a:prstGeom>
          <a:noFill/>
          <a:ln w="12700" cap="flat" cmpd="sng">
            <a:solidFill>
              <a:srgbClr val="575756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15" name="Google Shape;215;p9"/>
          <p:cNvSpPr txBox="1"/>
          <p:nvPr/>
        </p:nvSpPr>
        <p:spPr>
          <a:xfrm>
            <a:off x="5476198" y="3414015"/>
            <a:ext cx="86977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181 mm</a:t>
            </a:r>
            <a:endParaRPr sz="120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cxnSp>
        <p:nvCxnSpPr>
          <p:cNvPr id="216" name="Google Shape;216;p9"/>
          <p:cNvCxnSpPr/>
          <p:nvPr/>
        </p:nvCxnSpPr>
        <p:spPr>
          <a:xfrm>
            <a:off x="3141373" y="1561155"/>
            <a:ext cx="2042569" cy="0"/>
          </a:xfrm>
          <a:prstGeom prst="straightConnector1">
            <a:avLst/>
          </a:prstGeom>
          <a:noFill/>
          <a:ln w="12700" cap="flat" cmpd="sng">
            <a:solidFill>
              <a:srgbClr val="575756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17" name="Google Shape;217;p9"/>
          <p:cNvSpPr txBox="1"/>
          <p:nvPr/>
        </p:nvSpPr>
        <p:spPr>
          <a:xfrm>
            <a:off x="3770042" y="1269437"/>
            <a:ext cx="95209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108 </a:t>
            </a:r>
            <a:r>
              <a:rPr lang="ru-RU" sz="1200" b="1" dirty="0" err="1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mm</a:t>
            </a:r>
            <a:endParaRPr sz="12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218" name="Google Shape;218;p9"/>
          <p:cNvPicPr preferRelativeResize="0"/>
          <p:nvPr/>
        </p:nvPicPr>
        <p:blipFill rotWithShape="1">
          <a:blip r:embed="rId4">
            <a:alphaModFix/>
          </a:blip>
          <a:srcRect l="35682" t="26214" r="35741" b="26728"/>
          <a:stretch/>
        </p:blipFill>
        <p:spPr>
          <a:xfrm>
            <a:off x="3141373" y="1792296"/>
            <a:ext cx="2042160" cy="353736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CD0EE8-8600-4E1C-8595-1C19EB798628}"/>
              </a:ext>
            </a:extLst>
          </p:cNvPr>
          <p:cNvSpPr txBox="1"/>
          <p:nvPr/>
        </p:nvSpPr>
        <p:spPr>
          <a:xfrm>
            <a:off x="6204613" y="2240169"/>
            <a:ext cx="59873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Считыватель карт: NFC, EM-Marine,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Mifare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 (SL1−SL3), Bluetooth LE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Количество идентификаторов в памяти панели: 20 000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Подключаемые замки: Электромагнитные, Электромеханические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Звуковой сигнал открытия двери: Есть</a:t>
            </a: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Питание: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PoE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, 12 В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Потребление питания: 6.5 Вт, в режиме ожидания – 2.5 Вт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Интеграция со СКУД: Wiegand-26, 34, 37, 40, 42, 58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Подключение кнопки звонка: Есть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Подключение датчика двери: Есть</a:t>
            </a: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Тип установки: Врезная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Класс степени защиты: IP65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Температурный режим: −40 – +65 °C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Допустимая влажность при эксплуатации: 0% – 93%</a:t>
            </a:r>
            <a:br>
              <a:rPr lang="ru-RU" sz="1100" dirty="0">
                <a:solidFill>
                  <a:srgbClr val="EFDFC0"/>
                </a:solidFill>
                <a:latin typeface="Montserrat Thin" panose="00000300000000000000" pitchFamily="2" charset="-52"/>
              </a:rPr>
            </a:br>
            <a:endParaRPr lang="ru-RU" sz="1100" dirty="0">
              <a:solidFill>
                <a:srgbClr val="EFDFC0"/>
              </a:solidFill>
              <a:latin typeface="Montserrat Thin" panose="00000300000000000000" pitchFamily="2" charset="-5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10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-11152" y="0"/>
            <a:ext cx="121920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2000">
                <a:schemeClr val="dk1"/>
              </a:gs>
              <a:gs pos="100000">
                <a:srgbClr val="F0D49F"/>
              </a:gs>
            </a:gsLst>
            <a:lin ang="2700000" scaled="0"/>
          </a:gradFill>
          <a:ln>
            <a:noFill/>
          </a:ln>
        </p:spPr>
      </p:pic>
      <p:sp>
        <p:nvSpPr>
          <p:cNvPr id="225" name="Google Shape;225;p10"/>
          <p:cNvSpPr txBox="1"/>
          <p:nvPr/>
        </p:nvSpPr>
        <p:spPr>
          <a:xfrm>
            <a:off x="329198" y="2543518"/>
            <a:ext cx="349369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Стойка под AA-12F</a:t>
            </a:r>
            <a:r>
              <a:rPr lang="en-US" sz="16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B</a:t>
            </a:r>
            <a:r>
              <a:rPr lang="ru-RU" sz="16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I</a:t>
            </a:r>
            <a:endParaRPr sz="16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226" name="Google Shape;226;p10"/>
          <p:cNvSpPr txBox="1"/>
          <p:nvPr/>
        </p:nvSpPr>
        <p:spPr>
          <a:xfrm>
            <a:off x="329198" y="3104211"/>
            <a:ext cx="199833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Накладка: 70мм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Ширина: 158мм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Высота: 1650мм</a:t>
            </a:r>
            <a:endParaRPr sz="14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227" name="Google Shape;227;p10"/>
          <p:cNvSpPr txBox="1"/>
          <p:nvPr/>
        </p:nvSpPr>
        <p:spPr>
          <a:xfrm>
            <a:off x="329198" y="4145205"/>
            <a:ext cx="243444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Материал: </a:t>
            </a:r>
            <a:br>
              <a:rPr lang="ru-RU" sz="14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</a:br>
            <a:r>
              <a:rPr lang="ru-RU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н</a:t>
            </a:r>
            <a:r>
              <a:rPr lang="ru-RU" sz="14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ержавеющая сталь, покраска</a:t>
            </a:r>
            <a:endParaRPr sz="14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229" name="Google Shape;229;p10"/>
          <p:cNvPicPr preferRelativeResize="0"/>
          <p:nvPr/>
        </p:nvPicPr>
        <p:blipFill rotWithShape="1">
          <a:blip r:embed="rId4">
            <a:alphaModFix/>
          </a:blip>
          <a:srcRect l="45389" t="6286" r="45559" b="5799"/>
          <a:stretch/>
        </p:blipFill>
        <p:spPr>
          <a:xfrm>
            <a:off x="3499372" y="949661"/>
            <a:ext cx="527082" cy="542179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14B252-EB10-4898-9826-BA7048E533E5}"/>
              </a:ext>
            </a:extLst>
          </p:cNvPr>
          <p:cNvSpPr txBox="1"/>
          <p:nvPr/>
        </p:nvSpPr>
        <p:spPr>
          <a:xfrm>
            <a:off x="6204613" y="1159539"/>
            <a:ext cx="598738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Тип панели: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Многоабонентская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Режим разговора: Двухсторонний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Открытие замка: С монитора, Распознавание лиц, По карте, По гостевой ссылке, По QR-коду, По PIN-коду, По API, Из приложения </a:t>
            </a:r>
            <a:r>
              <a:rPr lang="en-US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UKEY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, Из приложения Link Mobile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Считыватель карт: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Mifare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 (SL1−SL3), Bluetooth LE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Количество идентификаторов в памяти панели: 20 000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Идентификация по распознаванию лиц: 10 000</a:t>
            </a: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Дисплей: 4.3" TFT, с подсветкой и подогревом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Видеокамера: 1/3"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Разрешение камеры: 2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Мп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Выходное видео: 1920x1080, H.264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Main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 Profile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RTSP: Аудио, Видео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Тип клавиатуры: Сенсорная</a:t>
            </a: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Питание: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PoE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, 12 В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Потребление питания: 6.5 Вт, в режиме ожидания – 3.6 Вт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Интеграция со СКУД: Wiegand-26, 32, 34, 37, 40, 42, 56, 58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Интерфейс индукционной петли: Есть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Дополнительные разъёмы: RS-485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Количество мелодий вызова: 4 полифонические мелодии</a:t>
            </a: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Операционная система: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Android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Аутентификация: Веб-интерфейс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Интерфейс: Веб-интерфейс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Дополнительно: SIP P2P, Открытый API, Встроенное реле, Поддержка ПО Link, Датчик приближения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11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2000">
                <a:schemeClr val="dk1"/>
              </a:gs>
              <a:gs pos="100000">
                <a:srgbClr val="F0D49F"/>
              </a:gs>
            </a:gsLst>
            <a:lin ang="2700000" scaled="0"/>
          </a:gradFill>
          <a:ln>
            <a:noFill/>
          </a:ln>
        </p:spPr>
      </p:pic>
      <p:sp>
        <p:nvSpPr>
          <p:cNvPr id="236" name="Google Shape;236;p11"/>
          <p:cNvSpPr txBox="1"/>
          <p:nvPr/>
        </p:nvSpPr>
        <p:spPr>
          <a:xfrm>
            <a:off x="374664" y="2588571"/>
            <a:ext cx="349369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Стойка под </a:t>
            </a:r>
            <a:r>
              <a:rPr lang="en-US" sz="16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AA-</a:t>
            </a:r>
            <a:r>
              <a:rPr lang="ru-RU" sz="16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14</a:t>
            </a:r>
            <a:r>
              <a:rPr lang="en-US" sz="16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FBIS</a:t>
            </a:r>
          </a:p>
        </p:txBody>
      </p:sp>
      <p:sp>
        <p:nvSpPr>
          <p:cNvPr id="237" name="Google Shape;237;p11"/>
          <p:cNvSpPr txBox="1"/>
          <p:nvPr/>
        </p:nvSpPr>
        <p:spPr>
          <a:xfrm>
            <a:off x="374664" y="3184153"/>
            <a:ext cx="199833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Накладка: 70мм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EFDFC0"/>
                </a:solidFill>
                <a:latin typeface="Montserrat Thin"/>
                <a:sym typeface="Montserrat Thin"/>
              </a:rPr>
              <a:t>Ширина</a:t>
            </a:r>
            <a:r>
              <a:rPr lang="ru-RU" sz="14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: </a:t>
            </a:r>
            <a:r>
              <a:rPr lang="en-US" dirty="0">
                <a:solidFill>
                  <a:srgbClr val="EFDFC0"/>
                </a:solidFill>
                <a:latin typeface="Montserrat Thin"/>
                <a:sym typeface="Montserrat Thin"/>
              </a:rPr>
              <a:t>200</a:t>
            </a:r>
            <a:r>
              <a:rPr lang="ru-RU" dirty="0">
                <a:solidFill>
                  <a:srgbClr val="EFDFC0"/>
                </a:solidFill>
                <a:latin typeface="Montserrat Thin"/>
                <a:sym typeface="Montserrat Thin"/>
              </a:rPr>
              <a:t>мм</a:t>
            </a:r>
            <a:endParaRPr dirty="0">
              <a:solidFill>
                <a:srgbClr val="EFDFC0"/>
              </a:solidFill>
              <a:latin typeface="Montserrat Thi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EFDFC0"/>
                </a:solidFill>
                <a:latin typeface="Montserrat Thin"/>
                <a:sym typeface="Montserrat Thin"/>
              </a:rPr>
              <a:t>Высота</a:t>
            </a:r>
            <a:r>
              <a:rPr lang="ru-RU" sz="14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: 1650мм</a:t>
            </a:r>
            <a:endParaRPr sz="14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238" name="Google Shape;238;p11"/>
          <p:cNvSpPr txBox="1"/>
          <p:nvPr/>
        </p:nvSpPr>
        <p:spPr>
          <a:xfrm>
            <a:off x="374664" y="4153939"/>
            <a:ext cx="243444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Материал: </a:t>
            </a:r>
            <a:br>
              <a:rPr lang="ru-RU" sz="14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</a:br>
            <a:r>
              <a:rPr lang="ru-RU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н</a:t>
            </a:r>
            <a:r>
              <a:rPr lang="ru-RU" sz="14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ержавеющая сталь, покраска</a:t>
            </a:r>
            <a:endParaRPr sz="14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240" name="Google Shape;240;p11"/>
          <p:cNvPicPr preferRelativeResize="0"/>
          <p:nvPr/>
        </p:nvPicPr>
        <p:blipFill rotWithShape="1">
          <a:blip r:embed="rId4">
            <a:alphaModFix/>
          </a:blip>
          <a:srcRect l="45694" t="6492" r="45497" b="5932"/>
          <a:stretch/>
        </p:blipFill>
        <p:spPr>
          <a:xfrm>
            <a:off x="3604822" y="1070933"/>
            <a:ext cx="527081" cy="542179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307541-5DAD-4857-8AB4-C872DDDDF19E}"/>
              </a:ext>
            </a:extLst>
          </p:cNvPr>
          <p:cNvSpPr txBox="1"/>
          <p:nvPr/>
        </p:nvSpPr>
        <p:spPr>
          <a:xfrm>
            <a:off x="6204613" y="1159539"/>
            <a:ext cx="5987387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Тип панели: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Многоабонентская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Режим разговора: Двухсторонний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Открытие замка: С монитора, Распознавание лиц, По карте, По гостевой ссылке, По QR-коду, По PIN-коду, По API, Из приложения 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UKEY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, Из приложения Link Mobile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Считыватель карт: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Mifare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 (SL1−SL3), Bluetooth LE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Количество идентификаторов в памяти панели: 20 000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Идентификация по распознаванию лиц: 10 000</a:t>
            </a: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Дисплей: 4.3" TFT, с подсветкой и подогревом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Видеокамера: 1/3"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Разрешение камеры: 2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Мп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Тип клавиатуры: Сенсорная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Питание: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PoE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, 12 В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Потребление питания: 6.5 Вт, в режиме ожидания – 3.6 Вт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Интеграция со СКУД: Wiegand-26, 32, 34, 37, 40, 42, 56, 58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Интерфейс индукционной петли: Есть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Дополнительные разъёмы: RS-485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Количество мелодий вызова: 4 полифонические мелодии</a:t>
            </a: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Операционная система: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Android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Аутентификация: Веб-интерфейс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Интерфейс: Веб-интерфейс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Дополнительно: SIP P2P, Открытый API, Встроенное реле, Поддержка ПО Link, Датчик приближения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12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2000">
                <a:schemeClr val="dk1"/>
              </a:gs>
              <a:gs pos="100000">
                <a:srgbClr val="F0D49F"/>
              </a:gs>
            </a:gsLst>
            <a:lin ang="2700000" scaled="0"/>
          </a:gradFill>
          <a:ln>
            <a:noFill/>
          </a:ln>
        </p:spPr>
      </p:pic>
      <p:sp>
        <p:nvSpPr>
          <p:cNvPr id="247" name="Google Shape;247;p12"/>
          <p:cNvSpPr txBox="1"/>
          <p:nvPr/>
        </p:nvSpPr>
        <p:spPr>
          <a:xfrm>
            <a:off x="374664" y="2457056"/>
            <a:ext cx="349369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AV-08FB</a:t>
            </a:r>
            <a:r>
              <a:rPr lang="en-US" sz="16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L</a:t>
            </a:r>
            <a:endParaRPr sz="16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248" name="Google Shape;248;p12"/>
          <p:cNvSpPr txBox="1"/>
          <p:nvPr/>
        </p:nvSpPr>
        <p:spPr>
          <a:xfrm>
            <a:off x="329198" y="3043168"/>
            <a:ext cx="199833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Накладка: 110мм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Ширина: 150мм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Высота: 1500мм</a:t>
            </a:r>
            <a:endParaRPr sz="140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249" name="Google Shape;249;p12"/>
          <p:cNvSpPr txBox="1"/>
          <p:nvPr/>
        </p:nvSpPr>
        <p:spPr>
          <a:xfrm>
            <a:off x="329198" y="4084162"/>
            <a:ext cx="243444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Материал: </a:t>
            </a:r>
            <a:br>
              <a:rPr lang="ru-RU" sz="14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</a:br>
            <a:r>
              <a:rPr lang="ru-RU" sz="14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нержавеющая сталь, покраска</a:t>
            </a:r>
            <a:endParaRPr sz="14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251" name="Google Shape;251;p12"/>
          <p:cNvPicPr preferRelativeResize="0"/>
          <p:nvPr/>
        </p:nvPicPr>
        <p:blipFill rotWithShape="1">
          <a:blip r:embed="rId4">
            <a:alphaModFix/>
          </a:blip>
          <a:srcRect l="40741" t="7427" r="40574" b="3781"/>
          <a:stretch/>
        </p:blipFill>
        <p:spPr>
          <a:xfrm>
            <a:off x="2919160" y="1045783"/>
            <a:ext cx="2046969" cy="547209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439910-CBB1-4C8C-A760-9246DA542A60}"/>
              </a:ext>
            </a:extLst>
          </p:cNvPr>
          <p:cNvSpPr txBox="1"/>
          <p:nvPr/>
        </p:nvSpPr>
        <p:spPr>
          <a:xfrm>
            <a:off x="6096000" y="1581213"/>
            <a:ext cx="586029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Тип панели: Индивидуальная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Режим разговора: Двухсторонний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Кнопка вызова: Физическая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Открытие замка: С монитора, Распознавание лиц, По гостевой ссылке, По QR-коду, По API, Из приложения Link Mobile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Количество идентификаторов в памяти панели: 20 000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Идентификация по распознаванию лиц: 10 000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Видеокамера: 1/3"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Разрешение камеры: 2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Мп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Питание: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PoE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, 12 В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Потребление питания: 6.5 Вт, в режиме ожидания – 3.8 Вт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Интеграция со СКУД: Wiegand-26, 32, 34, 37, 40, 42, 56, 58</a:t>
            </a: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Операционная система: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Android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Аутентификация: Веб-интерфейс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Интерфейс: Веб-интерфейс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Дополнительно: SIP P2P, Открытый API, Встроенное реле, Поддержка ПО Link, Датчик приближения, Датчик вскрытия (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тампер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), 2 входа для датчиков двери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3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2000">
                <a:schemeClr val="dk1"/>
              </a:gs>
              <a:gs pos="100000">
                <a:srgbClr val="F0D49F"/>
              </a:gs>
            </a:gsLst>
            <a:lin ang="2700000" scaled="0"/>
          </a:gradFill>
          <a:ln>
            <a:noFill/>
          </a:ln>
        </p:spPr>
      </p:pic>
      <p:sp>
        <p:nvSpPr>
          <p:cNvPr id="258" name="Google Shape;258;p13"/>
          <p:cNvSpPr txBox="1"/>
          <p:nvPr/>
        </p:nvSpPr>
        <p:spPr>
          <a:xfrm>
            <a:off x="374664" y="2534420"/>
            <a:ext cx="349369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Стойка уличная</a:t>
            </a:r>
            <a:endParaRPr sz="16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259" name="Google Shape;259;p13"/>
          <p:cNvSpPr txBox="1"/>
          <p:nvPr/>
        </p:nvSpPr>
        <p:spPr>
          <a:xfrm>
            <a:off x="329198" y="3120532"/>
            <a:ext cx="199833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Накладка: 55мм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Ширина: 150мм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Высота: 1500мм</a:t>
            </a:r>
            <a:endParaRPr sz="14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260" name="Google Shape;260;p13"/>
          <p:cNvSpPr txBox="1"/>
          <p:nvPr/>
        </p:nvSpPr>
        <p:spPr>
          <a:xfrm>
            <a:off x="329198" y="4161526"/>
            <a:ext cx="243444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Материал: </a:t>
            </a:r>
            <a:br>
              <a:rPr lang="ru-RU" sz="14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</a:br>
            <a:r>
              <a:rPr lang="ru-RU" sz="14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нержавеющая сталь, покраска</a:t>
            </a:r>
            <a:endParaRPr sz="14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262" name="Google Shape;26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20084" y="705663"/>
            <a:ext cx="622561" cy="58182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FDA88A-2643-4E60-82F2-83D62C6A1D44}"/>
              </a:ext>
            </a:extLst>
          </p:cNvPr>
          <p:cNvSpPr txBox="1"/>
          <p:nvPr/>
        </p:nvSpPr>
        <p:spPr>
          <a:xfrm>
            <a:off x="5581762" y="1443150"/>
            <a:ext cx="628104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Стойка уличная</a:t>
            </a:r>
            <a:endParaRPr lang="en-US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Кнопка вызова: Механическая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Открытие замка: С монитора, По гостевой ссылке, По QR-коду, По API, Из приложения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Link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Mobile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Видеокамера: 1/2.8"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Разрешение камеры: 2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Мп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Выходное видео: 1920x1080, H.264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Main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 Profile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Угол обзора: 110°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Ночная подсветка: 12 светодиодов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Минимальная освещенность: 0.01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лк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Питание: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PoE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, 12 В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Потребление питания: 5.5 Вт, в режиме ожидания – 2.1 Вт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Операционная система: Linux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Аутентификация: Веб-интерфейс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Интерфейс: Веб-интерфейс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Дополнительно: SIP P2P, Открытый API, Встроенное реле, Поддержка ПО Link</a:t>
            </a: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IK-код: IK06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Температурный режим: −40 – +65 °C</a:t>
            </a:r>
          </a:p>
          <a:p>
            <a:br>
              <a:rPr lang="ru-RU" sz="1100" dirty="0">
                <a:solidFill>
                  <a:srgbClr val="EFDFC0"/>
                </a:solidFill>
                <a:latin typeface="Montserrat Thin" panose="00000300000000000000" pitchFamily="2" charset="-52"/>
              </a:rPr>
            </a:br>
            <a:endParaRPr lang="ru-RU" sz="1100" dirty="0">
              <a:solidFill>
                <a:srgbClr val="EFDFC0"/>
              </a:solidFill>
              <a:latin typeface="Montserrat Thin" panose="00000300000000000000" pitchFamily="2" charset="-5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14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2000">
                <a:schemeClr val="dk1"/>
              </a:gs>
              <a:gs pos="100000">
                <a:srgbClr val="F0D49F"/>
              </a:gs>
            </a:gsLst>
            <a:lin ang="2700000" scaled="0"/>
          </a:gradFill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 rotWithShape="1">
          <a:blip r:embed="rId4">
            <a:alphaModFix/>
          </a:blip>
          <a:srcRect r="69457" b="20862"/>
          <a:stretch/>
        </p:blipFill>
        <p:spPr>
          <a:xfrm>
            <a:off x="6266155" y="3380811"/>
            <a:ext cx="5925845" cy="34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4"/>
          <p:cNvSpPr/>
          <p:nvPr/>
        </p:nvSpPr>
        <p:spPr>
          <a:xfrm>
            <a:off x="8561227" y="755747"/>
            <a:ext cx="2198509" cy="2058474"/>
          </a:xfrm>
          <a:prstGeom prst="roundRect">
            <a:avLst>
              <a:gd name="adj" fmla="val 16667"/>
            </a:avLst>
          </a:prstGeom>
          <a:solidFill>
            <a:srgbClr val="BDB29F">
              <a:alpha val="52156"/>
            </a:srgbClr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4"/>
          <p:cNvSpPr txBox="1"/>
          <p:nvPr/>
        </p:nvSpPr>
        <p:spPr>
          <a:xfrm>
            <a:off x="855409" y="755747"/>
            <a:ext cx="398272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cap="none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BAS-IP CONCEPT</a:t>
            </a:r>
            <a:r>
              <a:rPr lang="ru-RU" sz="3200" b="1" cap="none">
                <a:solidFill>
                  <a:srgbClr val="575756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 </a:t>
            </a:r>
            <a:endParaRPr/>
          </a:p>
        </p:txBody>
      </p:sp>
      <p:sp>
        <p:nvSpPr>
          <p:cNvPr id="272" name="Google Shape;272;p14"/>
          <p:cNvSpPr txBox="1"/>
          <p:nvPr/>
        </p:nvSpPr>
        <p:spPr>
          <a:xfrm>
            <a:off x="944186" y="1922769"/>
            <a:ext cx="398272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www.bas-ip.ru </a:t>
            </a:r>
            <a:endParaRPr sz="360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E-mail: info@bas-ip.ru </a:t>
            </a:r>
            <a:endParaRPr sz="360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Тел: +7-495-445-30-09</a:t>
            </a:r>
            <a:endParaRPr sz="3600" b="1" cap="none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273" name="Google Shape;273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38781" y="876489"/>
            <a:ext cx="1836533" cy="1836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0" y="-13348"/>
            <a:ext cx="121920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2000">
                <a:schemeClr val="dk1"/>
              </a:gs>
              <a:gs pos="100000">
                <a:srgbClr val="F0D49F"/>
              </a:gs>
            </a:gsLst>
            <a:lin ang="2700000" scaled="0"/>
          </a:gradFill>
          <a:ln>
            <a:noFill/>
          </a:ln>
        </p:spPr>
      </p:pic>
      <p:sp>
        <p:nvSpPr>
          <p:cNvPr id="99" name="Google Shape;99;p2"/>
          <p:cNvSpPr txBox="1"/>
          <p:nvPr/>
        </p:nvSpPr>
        <p:spPr>
          <a:xfrm>
            <a:off x="374664" y="2248870"/>
            <a:ext cx="349369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AV-06M</a:t>
            </a:r>
            <a:endParaRPr sz="16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329198" y="2834982"/>
            <a:ext cx="199833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Накладка: 3мм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Ширина: 66мм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Высота: 174мм</a:t>
            </a:r>
            <a:endParaRPr sz="14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329198" y="3875976"/>
            <a:ext cx="243444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Материал: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а</a:t>
            </a:r>
            <a:r>
              <a:rPr lang="ru-RU" sz="14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люминий, латунь, медь, нержавеющая сталь, покраска</a:t>
            </a:r>
            <a:endParaRPr sz="14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cxnSp>
        <p:nvCxnSpPr>
          <p:cNvPr id="102" name="Google Shape;102;p2"/>
          <p:cNvCxnSpPr/>
          <p:nvPr/>
        </p:nvCxnSpPr>
        <p:spPr>
          <a:xfrm rot="10800000">
            <a:off x="4511215" y="1381586"/>
            <a:ext cx="9725" cy="4094829"/>
          </a:xfrm>
          <a:prstGeom prst="straightConnector1">
            <a:avLst/>
          </a:prstGeom>
          <a:noFill/>
          <a:ln w="12700" cap="flat" cmpd="sng">
            <a:solidFill>
              <a:srgbClr val="575756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03" name="Google Shape;103;p2"/>
          <p:cNvSpPr txBox="1"/>
          <p:nvPr/>
        </p:nvSpPr>
        <p:spPr>
          <a:xfrm>
            <a:off x="4618500" y="3298195"/>
            <a:ext cx="81599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174 mm</a:t>
            </a:r>
            <a:endParaRPr sz="120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cxnSp>
        <p:nvCxnSpPr>
          <p:cNvPr id="105" name="Google Shape;105;p2"/>
          <p:cNvCxnSpPr/>
          <p:nvPr/>
        </p:nvCxnSpPr>
        <p:spPr>
          <a:xfrm>
            <a:off x="2763645" y="1225022"/>
            <a:ext cx="1562575" cy="0"/>
          </a:xfrm>
          <a:prstGeom prst="straightConnector1">
            <a:avLst/>
          </a:prstGeom>
          <a:noFill/>
          <a:ln w="12700" cap="flat" cmpd="sng">
            <a:solidFill>
              <a:srgbClr val="575756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06" name="Google Shape;106;p2"/>
          <p:cNvSpPr txBox="1"/>
          <p:nvPr/>
        </p:nvSpPr>
        <p:spPr>
          <a:xfrm>
            <a:off x="3192947" y="913293"/>
            <a:ext cx="80774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66 </a:t>
            </a:r>
            <a:r>
              <a:rPr lang="ru-RU" sz="1200" b="1" dirty="0" err="1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mm</a:t>
            </a:r>
            <a:endParaRPr sz="12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107" name="Google Shape;107;p2"/>
          <p:cNvPicPr preferRelativeResize="0"/>
          <p:nvPr/>
        </p:nvPicPr>
        <p:blipFill rotWithShape="1">
          <a:blip r:embed="rId4">
            <a:alphaModFix/>
          </a:blip>
          <a:srcRect l="39431" t="21921" r="39492" b="22409"/>
          <a:stretch/>
        </p:blipFill>
        <p:spPr>
          <a:xfrm>
            <a:off x="2763645" y="1381586"/>
            <a:ext cx="1552850" cy="40948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56FF18-4F0B-4E76-9C2C-849642A1BA29}"/>
              </a:ext>
            </a:extLst>
          </p:cNvPr>
          <p:cNvSpPr txBox="1"/>
          <p:nvPr/>
        </p:nvSpPr>
        <p:spPr>
          <a:xfrm>
            <a:off x="5581762" y="1326877"/>
            <a:ext cx="628104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Исполнение в сатинированной латуни</a:t>
            </a:r>
          </a:p>
          <a:p>
            <a:pPr algn="l"/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Тип панели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: 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Индивидуальная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Кнопка вызова: Механическая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Открытие замка: С монитора, По гостевой ссылке, По QR-коду, По API, Из приложения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Link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Mobile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Видеокамера: 1/2.8"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Разрешение камеры: 2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Мп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Выходное видео: 1920x1080, H.264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Main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 Profile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Угол обзора: 110°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Ночная подсветка: 12 светодиодов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Минимальная освещенность: 0.01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лк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Питание: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PoE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, 12 В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Потребление питания: 5.5 Вт, в режиме ожидания – 2.1 Вт</a:t>
            </a:r>
          </a:p>
          <a:p>
            <a:pPr algn="l"/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Wi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-Fi: 2.4 ГГц (IEEE 802.11b/g/n)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Операционная система: Linux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Аутентификация: Веб-интерфейс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Интерфейс: Веб-интерфейс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Дополнительно: SIP P2P, Открытый API, Встроенное реле, Поддержка ПО Link</a:t>
            </a: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Класс степени защиты: IP65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IK-код: IK06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Температурный режим: −40 – +65 °C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Монтаж: врезной, возможен крепеж на магнитах</a:t>
            </a:r>
          </a:p>
          <a:p>
            <a:br>
              <a:rPr lang="ru-RU" sz="1100" dirty="0">
                <a:solidFill>
                  <a:srgbClr val="EFDFC0"/>
                </a:solidFill>
                <a:latin typeface="Montserrat Thin" panose="00000300000000000000" pitchFamily="2" charset="-52"/>
              </a:rPr>
            </a:br>
            <a:endParaRPr lang="ru-RU" sz="1100" dirty="0">
              <a:solidFill>
                <a:srgbClr val="EFDFC0"/>
              </a:solidFill>
              <a:latin typeface="Montserrat Thin" panose="00000300000000000000" pitchFamily="2" charset="-5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3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0" y="6844"/>
            <a:ext cx="121920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2000">
                <a:schemeClr val="dk1"/>
              </a:gs>
              <a:gs pos="100000">
                <a:srgbClr val="F0D49F"/>
              </a:gs>
            </a:gsLst>
            <a:lin ang="2700000" scaled="0"/>
          </a:gradFill>
          <a:ln>
            <a:noFill/>
          </a:ln>
        </p:spPr>
      </p:pic>
      <p:sp>
        <p:nvSpPr>
          <p:cNvPr id="114" name="Google Shape;114;p3"/>
          <p:cNvSpPr txBox="1"/>
          <p:nvPr/>
        </p:nvSpPr>
        <p:spPr>
          <a:xfrm>
            <a:off x="374664" y="2291095"/>
            <a:ext cx="349369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AV-06M</a:t>
            </a:r>
            <a:endParaRPr sz="160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329198" y="2904593"/>
            <a:ext cx="199833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Накладка: 3мм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Ширина: 66мм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Высота: 230мм</a:t>
            </a:r>
            <a:endParaRPr sz="14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16" name="Google Shape;116;p3"/>
          <p:cNvSpPr txBox="1"/>
          <p:nvPr/>
        </p:nvSpPr>
        <p:spPr>
          <a:xfrm>
            <a:off x="329198" y="3918201"/>
            <a:ext cx="243444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Материал: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а</a:t>
            </a:r>
            <a:r>
              <a:rPr lang="ru-RU" sz="14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люминий, латунь, медь, нержавеющая сталь, покраска</a:t>
            </a:r>
            <a:endParaRPr sz="14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cxnSp>
        <p:nvCxnSpPr>
          <p:cNvPr id="118" name="Google Shape;118;p3"/>
          <p:cNvCxnSpPr/>
          <p:nvPr/>
        </p:nvCxnSpPr>
        <p:spPr>
          <a:xfrm rot="10800000">
            <a:off x="4511215" y="1423811"/>
            <a:ext cx="9725" cy="4094829"/>
          </a:xfrm>
          <a:prstGeom prst="straightConnector1">
            <a:avLst/>
          </a:prstGeom>
          <a:noFill/>
          <a:ln w="12700" cap="flat" cmpd="sng">
            <a:solidFill>
              <a:srgbClr val="575756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19" name="Google Shape;119;p3"/>
          <p:cNvSpPr txBox="1"/>
          <p:nvPr/>
        </p:nvSpPr>
        <p:spPr>
          <a:xfrm>
            <a:off x="4618500" y="3340420"/>
            <a:ext cx="86977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230 mm</a:t>
            </a:r>
            <a:endParaRPr sz="120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cxnSp>
        <p:nvCxnSpPr>
          <p:cNvPr id="120" name="Google Shape;120;p3"/>
          <p:cNvCxnSpPr/>
          <p:nvPr/>
        </p:nvCxnSpPr>
        <p:spPr>
          <a:xfrm>
            <a:off x="3015848" y="1231789"/>
            <a:ext cx="1252027" cy="728"/>
          </a:xfrm>
          <a:prstGeom prst="straightConnector1">
            <a:avLst/>
          </a:prstGeom>
          <a:noFill/>
          <a:ln w="12700" cap="flat" cmpd="sng">
            <a:solidFill>
              <a:srgbClr val="575756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21" name="Google Shape;121;p3"/>
          <p:cNvSpPr txBox="1"/>
          <p:nvPr/>
        </p:nvSpPr>
        <p:spPr>
          <a:xfrm>
            <a:off x="3192947" y="955518"/>
            <a:ext cx="80774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66 </a:t>
            </a:r>
            <a:r>
              <a:rPr lang="ru-RU" sz="1200" b="1" dirty="0" err="1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mm</a:t>
            </a:r>
            <a:endParaRPr sz="12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122" name="Google Shape;122;p3"/>
          <p:cNvPicPr preferRelativeResize="0"/>
          <p:nvPr/>
        </p:nvPicPr>
        <p:blipFill rotWithShape="1">
          <a:blip r:embed="rId4">
            <a:alphaModFix/>
          </a:blip>
          <a:srcRect l="39415" t="13746" r="39662" b="13336"/>
          <a:stretch/>
        </p:blipFill>
        <p:spPr>
          <a:xfrm>
            <a:off x="3015848" y="1353070"/>
            <a:ext cx="1252027" cy="416554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13EC5E-8DEC-4418-A9F6-7E4C78A945D3}"/>
              </a:ext>
            </a:extLst>
          </p:cNvPr>
          <p:cNvSpPr txBox="1"/>
          <p:nvPr/>
        </p:nvSpPr>
        <p:spPr>
          <a:xfrm>
            <a:off x="5581762" y="1240691"/>
            <a:ext cx="6281040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Исполнение в сатинированной латуни</a:t>
            </a: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Тип панели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: 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Индивидуальная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Кнопка вызова: Механическая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Открытие замка: С монитора, По гостевой ссылке, По QR-коду, По API, Из приложения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Link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Mobile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Видеокамера: 1/2.8"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Разрешение камеры: 2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Мп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Выходное видео: 1920x1080, H.264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Main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 Profile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Угол обзора: 110°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Ночная подсветка: 12 светодиодов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Минимальная освещенность: 0.01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лк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Питание: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PoE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, 12 В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Потребление питания: 5.5 Вт, в режиме ожидания – 2.1 Вт</a:t>
            </a:r>
          </a:p>
          <a:p>
            <a:pPr algn="l"/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Wi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-Fi: 2.4 ГГц (IEEE 802.11b/g/n)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Операционная система: Linux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Аутентификация: Веб-интерфейс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Интерфейс: Веб-интерфейс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Дополнительно: SIP P2P, Открытый API, Встроенное реле, Поддержка ПО Link</a:t>
            </a: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Класс степени защиты: IP65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IK-код: IK06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Температурный режим: −40 – +65 °C</a:t>
            </a:r>
          </a:p>
          <a:p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Монтаж: врезной, возможен крепеж на магнитах</a:t>
            </a: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br>
              <a:rPr lang="ru-RU" sz="1100" dirty="0">
                <a:solidFill>
                  <a:srgbClr val="EFDFC0"/>
                </a:solidFill>
                <a:latin typeface="Montserrat Thin" panose="00000300000000000000" pitchFamily="2" charset="-52"/>
              </a:rPr>
            </a:br>
            <a:endParaRPr lang="ru-RU" sz="1100" dirty="0">
              <a:solidFill>
                <a:srgbClr val="EFDFC0"/>
              </a:solidFill>
              <a:latin typeface="Montserrat Thin" panose="00000300000000000000" pitchFamily="2" charset="-5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4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4691" y="-5858"/>
            <a:ext cx="121920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2000">
                <a:schemeClr val="dk1"/>
              </a:gs>
              <a:gs pos="100000">
                <a:srgbClr val="F0D49F"/>
              </a:gs>
            </a:gsLst>
            <a:lin ang="2700000" scaled="0"/>
          </a:gradFill>
          <a:ln>
            <a:noFill/>
          </a:ln>
        </p:spPr>
      </p:pic>
      <p:sp>
        <p:nvSpPr>
          <p:cNvPr id="129" name="Google Shape;129;p4"/>
          <p:cNvSpPr txBox="1"/>
          <p:nvPr/>
        </p:nvSpPr>
        <p:spPr>
          <a:xfrm>
            <a:off x="374664" y="2414109"/>
            <a:ext cx="349369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AV-08FB</a:t>
            </a:r>
            <a:endParaRPr sz="16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30" name="Google Shape;130;p4"/>
          <p:cNvSpPr txBox="1"/>
          <p:nvPr/>
        </p:nvSpPr>
        <p:spPr>
          <a:xfrm>
            <a:off x="329198" y="3000221"/>
            <a:ext cx="199833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Накладка: 4мм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Ширина: 118мм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Высота: 230мм</a:t>
            </a:r>
            <a:endParaRPr sz="14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31" name="Google Shape;131;p4"/>
          <p:cNvSpPr txBox="1"/>
          <p:nvPr/>
        </p:nvSpPr>
        <p:spPr>
          <a:xfrm>
            <a:off x="329198" y="3986443"/>
            <a:ext cx="243444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Материал: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алюминий, латунь, медь, покраска</a:t>
            </a:r>
            <a:endParaRPr sz="14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cxnSp>
        <p:nvCxnSpPr>
          <p:cNvPr id="133" name="Google Shape;133;p4"/>
          <p:cNvCxnSpPr/>
          <p:nvPr/>
        </p:nvCxnSpPr>
        <p:spPr>
          <a:xfrm rot="10800000">
            <a:off x="5365170" y="1494797"/>
            <a:ext cx="0" cy="4488178"/>
          </a:xfrm>
          <a:prstGeom prst="straightConnector1">
            <a:avLst/>
          </a:prstGeom>
          <a:noFill/>
          <a:ln w="12700" cap="flat" cmpd="sng">
            <a:solidFill>
              <a:srgbClr val="575756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34" name="Google Shape;134;p4"/>
          <p:cNvSpPr txBox="1"/>
          <p:nvPr/>
        </p:nvSpPr>
        <p:spPr>
          <a:xfrm>
            <a:off x="5431705" y="3284643"/>
            <a:ext cx="86977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230 </a:t>
            </a:r>
            <a:r>
              <a:rPr lang="ru-RU" sz="1200" b="1" dirty="0" err="1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mm</a:t>
            </a:r>
            <a:endParaRPr sz="12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cxnSp>
        <p:nvCxnSpPr>
          <p:cNvPr id="135" name="Google Shape;135;p4"/>
          <p:cNvCxnSpPr/>
          <p:nvPr/>
        </p:nvCxnSpPr>
        <p:spPr>
          <a:xfrm>
            <a:off x="2836258" y="1246509"/>
            <a:ext cx="2259330" cy="728"/>
          </a:xfrm>
          <a:prstGeom prst="straightConnector1">
            <a:avLst/>
          </a:prstGeom>
          <a:noFill/>
          <a:ln w="12700" cap="flat" cmpd="sng">
            <a:solidFill>
              <a:srgbClr val="575756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36" name="Google Shape;136;p4"/>
          <p:cNvSpPr txBox="1"/>
          <p:nvPr/>
        </p:nvSpPr>
        <p:spPr>
          <a:xfrm>
            <a:off x="3562048" y="955518"/>
            <a:ext cx="80774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118 </a:t>
            </a:r>
            <a:r>
              <a:rPr lang="ru-RU" sz="1200" b="1" dirty="0" err="1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mm</a:t>
            </a:r>
            <a:endParaRPr sz="12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137" name="Google Shape;137;p4"/>
          <p:cNvPicPr preferRelativeResize="0"/>
          <p:nvPr/>
        </p:nvPicPr>
        <p:blipFill rotWithShape="1">
          <a:blip r:embed="rId4">
            <a:alphaModFix/>
          </a:blip>
          <a:srcRect l="2365" t="656" r="2185" b="1092"/>
          <a:stretch/>
        </p:blipFill>
        <p:spPr>
          <a:xfrm>
            <a:off x="2836258" y="1473455"/>
            <a:ext cx="2259330" cy="4488178"/>
          </a:xfrm>
          <a:prstGeom prst="rect">
            <a:avLst/>
          </a:prstGeom>
          <a:noFill/>
          <a:ln>
            <a:noFill/>
          </a:ln>
          <a:effectLst>
            <a:outerShdw dist="12700" dir="12600000" algn="ctr" rotWithShape="0">
              <a:srgbClr val="000000"/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55D6B70-114C-4F3A-8EC8-B826F7F5DBCE}"/>
              </a:ext>
            </a:extLst>
          </p:cNvPr>
          <p:cNvSpPr txBox="1"/>
          <p:nvPr/>
        </p:nvSpPr>
        <p:spPr>
          <a:xfrm>
            <a:off x="6301475" y="1246509"/>
            <a:ext cx="586029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Исполнение в сатинированной нержавеющей стали или в алюминии со стойким покрытием черного защитного цвета</a:t>
            </a: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Тип панели: Индивидуальная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Режим разговора: Двухсторонний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Кнопка вызова: Физическая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Открытие замка: С монитора, Распознавание лиц, По карте, По гостевой ссылке, По QR-коду, По API, Из приложения UKEY, Из приложения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Link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Mobile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Считыватель карт: NFC, EM-Marine,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Mifare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 (SL1−SL3),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Bluetooth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 LE</a:t>
            </a: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Видеокамера: 1/3"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Разрешение камеры: 2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Мп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Выходное видео: 1920x1080, H.264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Main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Profile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Ночная подсветка: 6 светодиодов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Питание: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PoE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, 12 В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Потребление питания: 6.5 Вт, в режиме ожидания – 3.8 Вт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Интеграция со СКУД: Wiegand-26, 32, 34, 37, 40, 42, 56, 58</a:t>
            </a: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Операционная система: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Android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Аутентификация: Веб-интерфейс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Интерфейс: Веб-интерфейс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Дополнительно: SIP P2P, Открытый API, Встроенное реле, Поддержка ПО Link, Датчик приближения, Датчик вскрытия (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тампер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), 2 входа для датчиков двери</a:t>
            </a: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Монтаж: врезной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Скрытый винтовой крепеж</a:t>
            </a:r>
          </a:p>
          <a:p>
            <a:pPr algn="l"/>
            <a:br>
              <a:rPr lang="ru-RU" sz="1100" dirty="0">
                <a:solidFill>
                  <a:srgbClr val="EFDFC0"/>
                </a:solidFill>
                <a:latin typeface="Montserrat Thin" panose="00000300000000000000" pitchFamily="2" charset="-52"/>
              </a:rPr>
            </a:br>
            <a:endParaRPr lang="ru-RU" sz="1100" dirty="0">
              <a:solidFill>
                <a:srgbClr val="EFDFC0"/>
              </a:solidFill>
              <a:latin typeface="Montserrat Thin" panose="00000300000000000000" pitchFamily="2" charset="-5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5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0" y="-5857"/>
            <a:ext cx="121920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2000">
                <a:schemeClr val="dk1"/>
              </a:gs>
              <a:gs pos="100000">
                <a:srgbClr val="F0D49F"/>
              </a:gs>
            </a:gsLst>
            <a:lin ang="2700000" scaled="0"/>
          </a:gradFill>
          <a:ln>
            <a:noFill/>
          </a:ln>
        </p:spPr>
      </p:pic>
      <p:cxnSp>
        <p:nvCxnSpPr>
          <p:cNvPr id="145" name="Google Shape;145;p5"/>
          <p:cNvCxnSpPr/>
          <p:nvPr/>
        </p:nvCxnSpPr>
        <p:spPr>
          <a:xfrm rot="10800000">
            <a:off x="5059612" y="1394182"/>
            <a:ext cx="0" cy="4916805"/>
          </a:xfrm>
          <a:prstGeom prst="straightConnector1">
            <a:avLst/>
          </a:prstGeom>
          <a:noFill/>
          <a:ln w="12700" cap="flat" cmpd="sng">
            <a:solidFill>
              <a:srgbClr val="575756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46" name="Google Shape;146;p5"/>
          <p:cNvSpPr txBox="1"/>
          <p:nvPr/>
        </p:nvSpPr>
        <p:spPr>
          <a:xfrm>
            <a:off x="5117619" y="3575585"/>
            <a:ext cx="86977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380 mm</a:t>
            </a:r>
            <a:endParaRPr sz="120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cxnSp>
        <p:nvCxnSpPr>
          <p:cNvPr id="147" name="Google Shape;147;p5"/>
          <p:cNvCxnSpPr/>
          <p:nvPr/>
        </p:nvCxnSpPr>
        <p:spPr>
          <a:xfrm>
            <a:off x="2868088" y="1265989"/>
            <a:ext cx="2042160" cy="5967"/>
          </a:xfrm>
          <a:prstGeom prst="straightConnector1">
            <a:avLst/>
          </a:prstGeom>
          <a:noFill/>
          <a:ln w="12700" cap="flat" cmpd="sng">
            <a:solidFill>
              <a:srgbClr val="575756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48" name="Google Shape;148;p5"/>
          <p:cNvSpPr txBox="1"/>
          <p:nvPr/>
        </p:nvSpPr>
        <p:spPr>
          <a:xfrm>
            <a:off x="3485293" y="927877"/>
            <a:ext cx="80774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158 mm</a:t>
            </a:r>
            <a:endParaRPr sz="120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149" name="Google Shape;149;p5"/>
          <p:cNvPicPr preferRelativeResize="0"/>
          <p:nvPr/>
        </p:nvPicPr>
        <p:blipFill rotWithShape="1">
          <a:blip r:embed="rId4">
            <a:alphaModFix/>
          </a:blip>
          <a:srcRect l="3629" t="1616" r="2542" b="1399"/>
          <a:stretch/>
        </p:blipFill>
        <p:spPr>
          <a:xfrm>
            <a:off x="2868088" y="1394182"/>
            <a:ext cx="2042160" cy="4916805"/>
          </a:xfrm>
          <a:prstGeom prst="rect">
            <a:avLst/>
          </a:prstGeom>
          <a:noFill/>
          <a:ln>
            <a:noFill/>
          </a:ln>
          <a:effectLst>
            <a:outerShdw blurRad="241300" sx="94000" sy="94000" algn="ctr" rotWithShape="0">
              <a:srgbClr val="000000">
                <a:alpha val="50196"/>
              </a:srgbClr>
            </a:outerShdw>
          </a:effectLst>
        </p:spPr>
      </p:pic>
      <p:sp>
        <p:nvSpPr>
          <p:cNvPr id="151" name="Google Shape;151;p5"/>
          <p:cNvSpPr txBox="1"/>
          <p:nvPr/>
        </p:nvSpPr>
        <p:spPr>
          <a:xfrm>
            <a:off x="339609" y="2295765"/>
            <a:ext cx="109443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AA-12F</a:t>
            </a:r>
            <a:r>
              <a:rPr lang="en-US" sz="16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B</a:t>
            </a:r>
            <a:r>
              <a:rPr lang="ru-RU" sz="16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I</a:t>
            </a:r>
            <a:endParaRPr sz="16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52" name="Google Shape;152;p5"/>
          <p:cNvSpPr txBox="1"/>
          <p:nvPr/>
        </p:nvSpPr>
        <p:spPr>
          <a:xfrm>
            <a:off x="329198" y="2836921"/>
            <a:ext cx="199833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Накладка: 8мм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Ширина: 158мм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Высота: 380мм</a:t>
            </a:r>
            <a:endParaRPr sz="14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58" name="Google Shape;158;p5"/>
          <p:cNvSpPr txBox="1"/>
          <p:nvPr/>
        </p:nvSpPr>
        <p:spPr>
          <a:xfrm>
            <a:off x="339609" y="3778187"/>
            <a:ext cx="215257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Материал: </a:t>
            </a:r>
            <a:br>
              <a:rPr lang="ru-RU" sz="14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</a:br>
            <a:r>
              <a:rPr lang="ru-RU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а</a:t>
            </a:r>
            <a:r>
              <a:rPr lang="ru-RU" sz="14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люминий, латунь, медь, покраска</a:t>
            </a:r>
            <a:endParaRPr sz="14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6579F6-7833-41C4-8086-9A53FEECF54E}"/>
              </a:ext>
            </a:extLst>
          </p:cNvPr>
          <p:cNvSpPr txBox="1"/>
          <p:nvPr/>
        </p:nvSpPr>
        <p:spPr>
          <a:xfrm>
            <a:off x="6204613" y="1159539"/>
            <a:ext cx="598738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Исполнение в латуни с хаотичной шлифовкой</a:t>
            </a: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Тип панели: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Многоабонентская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Режим разговора: Двухсторонний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Открытие замка: С монитора, Распознавание лиц, По карте, По гостевой ссылке, По QR-коду, По PIN-коду, По API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, UKEY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, Из приложения Link Mobile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Считыватель карт: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Mifare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 (SL1−SL3),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Bluetooth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 LE</a:t>
            </a: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Дисплей: 4.3" TFT, с подсветкой и подогревом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Видеокамера: 1/3"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Разрешение камеры: 2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Мп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Выходное видео: 1920x1080, H.264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Main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 Profile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Ночная подсветка: 6 светодиодов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Тип клавиатуры: Сенсорная</a:t>
            </a: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Питание: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PoE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, 12 В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Потребление питания: 6.5 Вт, в режиме ожидания – 3.6 Вт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Интеграция со СКУД: Wiegand-26, 32, 34, 37, 40, 42, 56, 58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Интерфейс индукционной петли: Есть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Дополнительные разъёмы: RS-485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Количество мелодий вызова: 4 полифонические мелодии</a:t>
            </a: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Операционная система: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Android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Аутентификация: Веб-интерфейс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Интерфейс: Веб-интерфейс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Дополнительно: SIP P2P, Открытый API, Встроенное реле, Поддержка ПО Link, Датчик приближения</a:t>
            </a: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Монтаж: врезной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Скрытый винтовой крепеж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5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2000">
                <a:schemeClr val="dk1"/>
              </a:gs>
              <a:gs pos="100000">
                <a:srgbClr val="F0D49F"/>
              </a:gs>
            </a:gsLst>
            <a:lin ang="2700000" scaled="0"/>
          </a:gradFill>
          <a:ln>
            <a:noFill/>
          </a:ln>
        </p:spPr>
      </p:pic>
      <p:cxnSp>
        <p:nvCxnSpPr>
          <p:cNvPr id="145" name="Google Shape;145;p5"/>
          <p:cNvCxnSpPr/>
          <p:nvPr/>
        </p:nvCxnSpPr>
        <p:spPr>
          <a:xfrm rot="10800000">
            <a:off x="5059612" y="1394182"/>
            <a:ext cx="0" cy="4916805"/>
          </a:xfrm>
          <a:prstGeom prst="straightConnector1">
            <a:avLst/>
          </a:prstGeom>
          <a:noFill/>
          <a:ln w="12700" cap="flat" cmpd="sng">
            <a:solidFill>
              <a:srgbClr val="575756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46" name="Google Shape;146;p5"/>
          <p:cNvSpPr txBox="1"/>
          <p:nvPr/>
        </p:nvSpPr>
        <p:spPr>
          <a:xfrm>
            <a:off x="5117619" y="3575585"/>
            <a:ext cx="86977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380 mm</a:t>
            </a:r>
            <a:endParaRPr sz="120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cxnSp>
        <p:nvCxnSpPr>
          <p:cNvPr id="147" name="Google Shape;147;p5"/>
          <p:cNvCxnSpPr/>
          <p:nvPr/>
        </p:nvCxnSpPr>
        <p:spPr>
          <a:xfrm>
            <a:off x="2868088" y="1265989"/>
            <a:ext cx="2042160" cy="5967"/>
          </a:xfrm>
          <a:prstGeom prst="straightConnector1">
            <a:avLst/>
          </a:prstGeom>
          <a:noFill/>
          <a:ln w="12700" cap="flat" cmpd="sng">
            <a:solidFill>
              <a:srgbClr val="575756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48" name="Google Shape;148;p5"/>
          <p:cNvSpPr txBox="1"/>
          <p:nvPr/>
        </p:nvSpPr>
        <p:spPr>
          <a:xfrm>
            <a:off x="3485293" y="927877"/>
            <a:ext cx="80774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158 mm</a:t>
            </a:r>
            <a:endParaRPr sz="120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150" name="Google Shape;150;p5"/>
          <p:cNvPicPr preferRelativeResize="0"/>
          <p:nvPr/>
        </p:nvPicPr>
        <p:blipFill rotWithShape="1">
          <a:blip r:embed="rId4">
            <a:alphaModFix/>
          </a:blip>
          <a:srcRect l="31417" t="5802" r="31545" b="5476"/>
          <a:stretch/>
        </p:blipFill>
        <p:spPr>
          <a:xfrm>
            <a:off x="2868087" y="1394181"/>
            <a:ext cx="2042160" cy="491680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5"/>
          <p:cNvSpPr txBox="1"/>
          <p:nvPr/>
        </p:nvSpPr>
        <p:spPr>
          <a:xfrm>
            <a:off x="334276" y="2264524"/>
            <a:ext cx="109443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AA-12F</a:t>
            </a:r>
            <a:r>
              <a:rPr lang="en-US" sz="16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B</a:t>
            </a:r>
            <a:r>
              <a:rPr lang="ru-RU" sz="16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I</a:t>
            </a:r>
            <a:endParaRPr sz="16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52" name="Google Shape;152;p5"/>
          <p:cNvSpPr txBox="1"/>
          <p:nvPr/>
        </p:nvSpPr>
        <p:spPr>
          <a:xfrm>
            <a:off x="323866" y="2836921"/>
            <a:ext cx="199833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Накладка: 8мм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Ширина: 158мм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Высота: 380мм</a:t>
            </a:r>
            <a:endParaRPr sz="14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53" name="Google Shape;153;p5"/>
          <p:cNvSpPr txBox="1"/>
          <p:nvPr/>
        </p:nvSpPr>
        <p:spPr>
          <a:xfrm>
            <a:off x="334276" y="3809428"/>
            <a:ext cx="219840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Материал: </a:t>
            </a:r>
            <a:br>
              <a:rPr lang="ru-RU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</a:br>
            <a:r>
              <a:rPr lang="ru-RU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а</a:t>
            </a:r>
            <a:r>
              <a:rPr lang="ru-RU" sz="14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люминий, латунь, медь, нержавеющая сталь, покраска</a:t>
            </a:r>
            <a:endParaRPr sz="14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2B5B5D-2F3E-46CF-B82F-AE2CC9C8FC95}"/>
              </a:ext>
            </a:extLst>
          </p:cNvPr>
          <p:cNvSpPr txBox="1"/>
          <p:nvPr/>
        </p:nvSpPr>
        <p:spPr>
          <a:xfrm>
            <a:off x="6204613" y="1298038"/>
            <a:ext cx="598738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Тип панели: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Многоабонентская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Режим разговора: Двухсторонний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Открытие замка: С монитора, Распознавание лиц, По карте, По гостевой ссылке, По QR-коду, По PIN-коду, По API, Из приложения </a:t>
            </a:r>
            <a:r>
              <a:rPr lang="en-US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UKEY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, Из приложения Link Mobile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Считыватель карт: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Mifare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 (SL1−SL3), Bluetooth LE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Количество идентификаторов в памяти панели: 20 000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Идентификация по распознаванию лиц: 10 000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Дисплей: 4.3" TFT, с подсветкой и подогревом</a:t>
            </a: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Разрешение камеры: 2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Мп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Минимальная освещенность: 0.01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лк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RTSP: Аудио, Видео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Тип клавиатуры: Сенсорная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Питание: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PoE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, 12 В</a:t>
            </a: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Интеграция со СКУД: Wiegand-26, 32, 34, 37, 40, 42, 56, 58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Интерфейс индукционной петли: Есть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Дополнительные разъёмы: RS-485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Количество мелодий вызова: 4 полифонические мелодии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Операционная система: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Android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Аутентификация: Веб-интерфейс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Интерфейс: Веб-интерфейс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Дополнительно: SIP P2P, Открытый API, Встроенное реле, Поддержка ПО Link, Датчик приближения</a:t>
            </a:r>
          </a:p>
        </p:txBody>
      </p:sp>
    </p:spTree>
    <p:extLst>
      <p:ext uri="{BB962C8B-B14F-4D97-AF65-F5344CB8AC3E}">
        <p14:creationId xmlns:p14="http://schemas.microsoft.com/office/powerpoint/2010/main" val="3849506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0" y="-5857"/>
            <a:ext cx="121920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2000">
                <a:schemeClr val="dk1"/>
              </a:gs>
              <a:gs pos="100000">
                <a:srgbClr val="F0D49F"/>
              </a:gs>
            </a:gsLst>
            <a:lin ang="2700000" scaled="0"/>
          </a:gradFill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336526" y="2414109"/>
            <a:ext cx="349369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AA-14FB</a:t>
            </a:r>
            <a:r>
              <a:rPr lang="en-US" sz="16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IS</a:t>
            </a:r>
            <a:endParaRPr sz="16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66" name="Google Shape;166;p6"/>
          <p:cNvSpPr txBox="1"/>
          <p:nvPr/>
        </p:nvSpPr>
        <p:spPr>
          <a:xfrm>
            <a:off x="291060" y="3000221"/>
            <a:ext cx="199833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Накладка: 11мм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Ширина: 180мм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Высота: 400мм</a:t>
            </a:r>
            <a:endParaRPr sz="140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67" name="Google Shape;167;p6"/>
          <p:cNvSpPr txBox="1"/>
          <p:nvPr/>
        </p:nvSpPr>
        <p:spPr>
          <a:xfrm>
            <a:off x="291060" y="4041215"/>
            <a:ext cx="243444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Материал: </a:t>
            </a:r>
            <a:br>
              <a:rPr lang="ru-RU" sz="1400" b="1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</a:br>
            <a:r>
              <a:rPr lang="ru-RU" sz="1400" b="1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алюминий / анодирование, покраска</a:t>
            </a:r>
            <a:endParaRPr sz="140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cxnSp>
        <p:nvCxnSpPr>
          <p:cNvPr id="169" name="Google Shape;169;p6"/>
          <p:cNvCxnSpPr/>
          <p:nvPr/>
        </p:nvCxnSpPr>
        <p:spPr>
          <a:xfrm rot="10800000">
            <a:off x="5158757" y="1423097"/>
            <a:ext cx="0" cy="4554054"/>
          </a:xfrm>
          <a:prstGeom prst="straightConnector1">
            <a:avLst/>
          </a:prstGeom>
          <a:noFill/>
          <a:ln w="12700" cap="flat" cmpd="sng">
            <a:solidFill>
              <a:srgbClr val="575756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70" name="Google Shape;170;p6"/>
          <p:cNvSpPr txBox="1"/>
          <p:nvPr/>
        </p:nvSpPr>
        <p:spPr>
          <a:xfrm>
            <a:off x="5226230" y="3561624"/>
            <a:ext cx="86977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400 </a:t>
            </a:r>
            <a:r>
              <a:rPr lang="ru-RU" sz="1200" b="1" dirty="0" err="1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mm</a:t>
            </a:r>
            <a:endParaRPr sz="12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cxnSp>
        <p:nvCxnSpPr>
          <p:cNvPr id="171" name="Google Shape;171;p6"/>
          <p:cNvCxnSpPr/>
          <p:nvPr/>
        </p:nvCxnSpPr>
        <p:spPr>
          <a:xfrm>
            <a:off x="2798120" y="1246509"/>
            <a:ext cx="2131800" cy="0"/>
          </a:xfrm>
          <a:prstGeom prst="straightConnector1">
            <a:avLst/>
          </a:prstGeom>
          <a:noFill/>
          <a:ln w="12700" cap="flat" cmpd="sng">
            <a:solidFill>
              <a:srgbClr val="575756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72" name="Google Shape;172;p6"/>
          <p:cNvSpPr txBox="1"/>
          <p:nvPr/>
        </p:nvSpPr>
        <p:spPr>
          <a:xfrm>
            <a:off x="3523910" y="955518"/>
            <a:ext cx="95209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180 </a:t>
            </a:r>
            <a:r>
              <a:rPr lang="ru-RU" sz="1200" b="1" dirty="0" err="1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mm</a:t>
            </a:r>
            <a:endParaRPr sz="12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173" name="Google Shape;173;p6"/>
          <p:cNvPicPr preferRelativeResize="0"/>
          <p:nvPr/>
        </p:nvPicPr>
        <p:blipFill rotWithShape="1">
          <a:blip r:embed="rId4">
            <a:alphaModFix/>
          </a:blip>
          <a:srcRect l="7983" t="3124" r="54459" b="7118"/>
          <a:stretch/>
        </p:blipFill>
        <p:spPr>
          <a:xfrm>
            <a:off x="2804059" y="1427465"/>
            <a:ext cx="2125861" cy="454968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8FB683-1746-469E-9FC1-C7E08DD42BF8}"/>
              </a:ext>
            </a:extLst>
          </p:cNvPr>
          <p:cNvSpPr txBox="1"/>
          <p:nvPr/>
        </p:nvSpPr>
        <p:spPr>
          <a:xfrm>
            <a:off x="6204613" y="1322839"/>
            <a:ext cx="59873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Тип панели: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Многоабонентская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Режим разговора: Двухсторонний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Открытие замка: С монитора, Распознавание лиц, По карте, По гостевой ссылке, По QR-коду, По PIN-коду, По API, Из приложения UKEY, Из приложения Link Mobile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Считыватель карт: NFC, EM-Marine,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Mifare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 (SL1−SL3), Bluetooth LE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Количество идентификаторов в памяти панели: 20 000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Идентификация по распознаванию лиц: 10 000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Дисплей: 10.1" IPS, с подсветкой и подогревом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Видеокамера: 1/3"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Разрешение камеры: 2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Мп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Тип клавиатуры: Сенсорная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Питание: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PoE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, 12 В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Потребление питания: 6.5 Вт, в режиме ожидания – 3.6 Вт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Интеграция со СКУД: Wiegand-26, 32, 34, 37, 40, 42, 56, 58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Интерфейс индукционной петли: Есть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Дополнительные разъёмы: RS-485</a:t>
            </a: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Операционная система: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Android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Аутентификация: Веб-интерфейс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Интерфейс: Веб-интерфейс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Дополнительно: SIP P2P, Открытый API, Встроенное реле, Поддержка ПО Link, Датчик приближения</a:t>
            </a:r>
            <a:endParaRPr lang="en-US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7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0" y="-5857"/>
            <a:ext cx="121920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2000">
                <a:schemeClr val="dk1"/>
              </a:gs>
              <a:gs pos="100000">
                <a:srgbClr val="F0D49F"/>
              </a:gs>
            </a:gsLst>
            <a:lin ang="2700000" scaled="0"/>
          </a:gradFill>
          <a:ln>
            <a:noFill/>
          </a:ln>
        </p:spPr>
      </p:pic>
      <p:sp>
        <p:nvSpPr>
          <p:cNvPr id="180" name="Google Shape;180;p7"/>
          <p:cNvSpPr txBox="1"/>
          <p:nvPr/>
        </p:nvSpPr>
        <p:spPr>
          <a:xfrm>
            <a:off x="374664" y="2595198"/>
            <a:ext cx="349369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AA-14FB</a:t>
            </a:r>
            <a:r>
              <a:rPr lang="en-US" sz="16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IS</a:t>
            </a:r>
            <a:endParaRPr sz="16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81" name="Google Shape;181;p7"/>
          <p:cNvSpPr txBox="1"/>
          <p:nvPr/>
        </p:nvSpPr>
        <p:spPr>
          <a:xfrm>
            <a:off x="329198" y="3181310"/>
            <a:ext cx="199833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Накладка: 14мм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Ширина: 200мм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Высота: 509мм</a:t>
            </a:r>
            <a:endParaRPr sz="140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82" name="Google Shape;182;p7"/>
          <p:cNvSpPr txBox="1"/>
          <p:nvPr/>
        </p:nvSpPr>
        <p:spPr>
          <a:xfrm>
            <a:off x="329198" y="4222304"/>
            <a:ext cx="243444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Материал: </a:t>
            </a:r>
            <a:br>
              <a:rPr lang="ru-RU" sz="14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</a:br>
            <a:r>
              <a:rPr lang="ru-RU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а</a:t>
            </a:r>
            <a:r>
              <a:rPr lang="ru-RU" sz="14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люминий, латунь, медь, покраска</a:t>
            </a:r>
            <a:endParaRPr sz="14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cxnSp>
        <p:nvCxnSpPr>
          <p:cNvPr id="184" name="Google Shape;184;p7"/>
          <p:cNvCxnSpPr/>
          <p:nvPr/>
        </p:nvCxnSpPr>
        <p:spPr>
          <a:xfrm rot="10800000">
            <a:off x="5098470" y="1173211"/>
            <a:ext cx="0" cy="5216525"/>
          </a:xfrm>
          <a:prstGeom prst="straightConnector1">
            <a:avLst/>
          </a:prstGeom>
          <a:noFill/>
          <a:ln w="12700" cap="flat" cmpd="sng">
            <a:solidFill>
              <a:srgbClr val="575756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85" name="Google Shape;185;p7"/>
          <p:cNvSpPr txBox="1"/>
          <p:nvPr/>
        </p:nvSpPr>
        <p:spPr>
          <a:xfrm>
            <a:off x="5098470" y="3508916"/>
            <a:ext cx="86977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509 mm</a:t>
            </a:r>
            <a:endParaRPr sz="120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cxnSp>
        <p:nvCxnSpPr>
          <p:cNvPr id="186" name="Google Shape;186;p7"/>
          <p:cNvCxnSpPr/>
          <p:nvPr/>
        </p:nvCxnSpPr>
        <p:spPr>
          <a:xfrm>
            <a:off x="2812979" y="1059156"/>
            <a:ext cx="2115168" cy="0"/>
          </a:xfrm>
          <a:prstGeom prst="straightConnector1">
            <a:avLst/>
          </a:prstGeom>
          <a:noFill/>
          <a:ln w="12700" cap="flat" cmpd="sng">
            <a:solidFill>
              <a:srgbClr val="575756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87" name="Google Shape;187;p7"/>
          <p:cNvSpPr txBox="1"/>
          <p:nvPr/>
        </p:nvSpPr>
        <p:spPr>
          <a:xfrm>
            <a:off x="3489874" y="705663"/>
            <a:ext cx="95209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200 </a:t>
            </a:r>
            <a:r>
              <a:rPr lang="ru-RU" sz="1200" b="1" dirty="0" err="1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mm</a:t>
            </a:r>
            <a:endParaRPr sz="12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188" name="Google Shape;188;p7"/>
          <p:cNvPicPr preferRelativeResize="0"/>
          <p:nvPr/>
        </p:nvPicPr>
        <p:blipFill rotWithShape="1">
          <a:blip r:embed="rId4">
            <a:alphaModFix/>
          </a:blip>
          <a:srcRect l="34262" t="6088" r="32409" b="7574"/>
          <a:stretch/>
        </p:blipFill>
        <p:spPr>
          <a:xfrm>
            <a:off x="2812979" y="1173211"/>
            <a:ext cx="2115168" cy="521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291D7E-51E2-4417-A062-511C68952755}"/>
              </a:ext>
            </a:extLst>
          </p:cNvPr>
          <p:cNvSpPr txBox="1"/>
          <p:nvPr/>
        </p:nvSpPr>
        <p:spPr>
          <a:xfrm>
            <a:off x="6096000" y="808176"/>
            <a:ext cx="5987387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Исполнение в латуни с хаотичной шлифовкой или нержавеющей стали</a:t>
            </a:r>
          </a:p>
          <a:p>
            <a:pPr algn="l"/>
            <a:endParaRPr lang="en-US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Тип панели: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Многоабонентская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Режим разговора: Двухсторонний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Открытие замка: С монитора, Распознавание лиц, По карте, По гостевой ссылке, По QR-коду, По PIN-коду, По API, Из приложения UKEY, Из приложения Link Mobile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Считыватель карт: NFC, EM-Marine,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Mifare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 (SL1−SL3), Bluetooth LE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Количество идентификаторов в памяти панели: 20 000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Идентификация по распознаванию лиц: 10 000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Дисплей: 10.1" IPS, с подсветкой и подогревом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Видеокамера: 1/3"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Разрешение камеры: 2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Мп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RTSP: Аудио, Видео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Тип клавиатуры: Сенсорная</a:t>
            </a: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Питание: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PoE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, 12 В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Потребление питания: 6.5 Вт, в режиме ожидания – 3.6 Вт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Интеграция со СКУД: Wiegand-26, 32, 34, 37, 40, 42, 56, 58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Интерфейс индукционной петли: Есть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Дополнительные разъёмы: RS-485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Операционная система: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Android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Аутентификация: Веб-интерфейс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Интерфейс: Веб-интерфейс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Дополнительно: SIP P2P, Открытый API, Встроенное реле, Поддержка ПО Link, Датчик приближения</a:t>
            </a:r>
          </a:p>
          <a:p>
            <a:pPr algn="l"/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Монтаж: врезной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Скрытый винтовой мо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нтаж</a:t>
            </a:r>
            <a:endParaRPr lang="en-US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8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2000">
                <a:schemeClr val="dk1"/>
              </a:gs>
              <a:gs pos="100000">
                <a:srgbClr val="F0D49F"/>
              </a:gs>
            </a:gsLst>
            <a:lin ang="2700000" scaled="0"/>
          </a:gradFill>
          <a:ln>
            <a:noFill/>
          </a:ln>
        </p:spPr>
      </p:pic>
      <p:sp>
        <p:nvSpPr>
          <p:cNvPr id="195" name="Google Shape;195;p8"/>
          <p:cNvSpPr txBox="1"/>
          <p:nvPr/>
        </p:nvSpPr>
        <p:spPr>
          <a:xfrm>
            <a:off x="374664" y="2533423"/>
            <a:ext cx="349369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AA-14FB</a:t>
            </a:r>
            <a:r>
              <a:rPr lang="en-US" sz="1600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IS</a:t>
            </a:r>
            <a:endParaRPr sz="16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96" name="Google Shape;196;p8"/>
          <p:cNvSpPr txBox="1"/>
          <p:nvPr/>
        </p:nvSpPr>
        <p:spPr>
          <a:xfrm>
            <a:off x="329198" y="3119535"/>
            <a:ext cx="199833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Накладка: 10мм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Ширина: 200мм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Высота: 540мм</a:t>
            </a:r>
            <a:endParaRPr sz="140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97" name="Google Shape;197;p8"/>
          <p:cNvSpPr txBox="1"/>
          <p:nvPr/>
        </p:nvSpPr>
        <p:spPr>
          <a:xfrm>
            <a:off x="329198" y="4160529"/>
            <a:ext cx="243444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Материал: </a:t>
            </a:r>
            <a:br>
              <a:rPr lang="ru-RU" sz="14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</a:br>
            <a:r>
              <a:rPr lang="ru-RU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а</a:t>
            </a:r>
            <a:r>
              <a:rPr lang="ru-RU" sz="1400" b="1" dirty="0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люминий, латунь, медь, нержавеющая сталь, покраска</a:t>
            </a:r>
            <a:endParaRPr sz="1400" dirty="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cxnSp>
        <p:nvCxnSpPr>
          <p:cNvPr id="199" name="Google Shape;199;p8"/>
          <p:cNvCxnSpPr/>
          <p:nvPr/>
        </p:nvCxnSpPr>
        <p:spPr>
          <a:xfrm rot="10800000">
            <a:off x="5098470" y="1111436"/>
            <a:ext cx="0" cy="5216525"/>
          </a:xfrm>
          <a:prstGeom prst="straightConnector1">
            <a:avLst/>
          </a:prstGeom>
          <a:noFill/>
          <a:ln w="12700" cap="flat" cmpd="sng">
            <a:solidFill>
              <a:srgbClr val="575756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00" name="Google Shape;200;p8"/>
          <p:cNvSpPr txBox="1"/>
          <p:nvPr/>
        </p:nvSpPr>
        <p:spPr>
          <a:xfrm>
            <a:off x="5098470" y="3447141"/>
            <a:ext cx="86977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540 mm</a:t>
            </a:r>
            <a:endParaRPr sz="120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cxnSp>
        <p:nvCxnSpPr>
          <p:cNvPr id="201" name="Google Shape;201;p8"/>
          <p:cNvCxnSpPr/>
          <p:nvPr/>
        </p:nvCxnSpPr>
        <p:spPr>
          <a:xfrm>
            <a:off x="2885578" y="997381"/>
            <a:ext cx="2042569" cy="0"/>
          </a:xfrm>
          <a:prstGeom prst="straightConnector1">
            <a:avLst/>
          </a:prstGeom>
          <a:noFill/>
          <a:ln w="12700" cap="flat" cmpd="sng">
            <a:solidFill>
              <a:srgbClr val="575756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02" name="Google Shape;202;p8"/>
          <p:cNvSpPr txBox="1"/>
          <p:nvPr/>
        </p:nvSpPr>
        <p:spPr>
          <a:xfrm>
            <a:off x="3466595" y="705663"/>
            <a:ext cx="95209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EFDFC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200 mm</a:t>
            </a:r>
            <a:endParaRPr sz="1200">
              <a:solidFill>
                <a:srgbClr val="EFDFC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203" name="Google Shape;203;p8"/>
          <p:cNvPicPr preferRelativeResize="0"/>
          <p:nvPr/>
        </p:nvPicPr>
        <p:blipFill rotWithShape="1">
          <a:blip r:embed="rId4">
            <a:alphaModFix/>
          </a:blip>
          <a:srcRect l="34747" t="7806" r="33993" b="8073"/>
          <a:stretch/>
        </p:blipFill>
        <p:spPr>
          <a:xfrm>
            <a:off x="2885578" y="1111445"/>
            <a:ext cx="2042569" cy="52165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63EC02-6618-4BEF-956D-0047F906AA4F}"/>
              </a:ext>
            </a:extLst>
          </p:cNvPr>
          <p:cNvSpPr txBox="1"/>
          <p:nvPr/>
        </p:nvSpPr>
        <p:spPr>
          <a:xfrm>
            <a:off x="6204613" y="1365427"/>
            <a:ext cx="598738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Тип панели: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Многоабонентская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Режим разговора: Двухсторонний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Открытие замка: С монитора, Распознавание лиц, По карте, По гостевой ссылке, По QR-коду, По PIN-коду, По API, Из приложения UKEY, Из приложения Link Mobile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Считыватель карт: NFC, EM-Marine,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Mifare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 (SL1−SL3), Bluetooth LE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Количество идентификаторов в памяти панели: 20 000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Идентификация по распознаванию лиц: 10 000</a:t>
            </a: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Дисплей: 10.1" IPS, с подсветкой и подогревом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Видеокамера: 1/3"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Разрешение камеры: 2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Мп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RTSP: Аудио, Видео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Тип клавиатуры: Сенсорная</a:t>
            </a: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Питание: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PoE</a:t>
            </a:r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, 12 В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Потребление питания: 6.5 Вт, в режиме ожидания – 3.6 Вт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Интеграция со СКУД: Wiegand-26, 32, 34, 37, 40, 42, 56, 58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Интерфейс индукционной петли: Есть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Дополнительные разъёмы: RS-485</a:t>
            </a:r>
          </a:p>
          <a:p>
            <a:pPr algn="l"/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Операционная система: </a:t>
            </a:r>
            <a:r>
              <a:rPr lang="ru-RU" sz="11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Android</a:t>
            </a:r>
            <a:endParaRPr lang="ru-RU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Аутентификация: Веб-интерфейс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Интерфейс: Веб-интерфейс</a:t>
            </a:r>
          </a:p>
          <a:p>
            <a:pPr algn="l"/>
            <a:r>
              <a:rPr lang="ru-RU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-52"/>
              </a:rPr>
              <a:t>Дополнительно: SIP P2P, Открытый API, Встроенное реле, Поддержка ПО Link, Датчик приближения</a:t>
            </a:r>
            <a:endParaRPr lang="en-US" sz="11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-5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2405</Words>
  <Application>Microsoft Office PowerPoint</Application>
  <PresentationFormat>Широкоэкранный</PresentationFormat>
  <Paragraphs>403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Montserrat</vt:lpstr>
      <vt:lpstr>Calibri</vt:lpstr>
      <vt:lpstr>Montserrat Thin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63</cp:revision>
  <dcterms:created xsi:type="dcterms:W3CDTF">2025-07-24T13:31:53Z</dcterms:created>
  <dcterms:modified xsi:type="dcterms:W3CDTF">2026-07-20T09:50:52Z</dcterms:modified>
</cp:coreProperties>
</file>