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9" r:id="rId2"/>
    <p:sldId id="271" r:id="rId3"/>
    <p:sldId id="263" r:id="rId4"/>
    <p:sldId id="273" r:id="rId5"/>
    <p:sldId id="279" r:id="rId6"/>
    <p:sldId id="280" r:id="rId7"/>
    <p:sldId id="282" r:id="rId8"/>
    <p:sldId id="283" r:id="rId9"/>
    <p:sldId id="274" r:id="rId10"/>
    <p:sldId id="285" r:id="rId11"/>
    <p:sldId id="278" r:id="rId12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646464"/>
    <a:srgbClr val="F2F2F2"/>
    <a:srgbClr val="3C3C3C"/>
    <a:srgbClr val="3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2" autoAdjust="0"/>
  </p:normalViewPr>
  <p:slideViewPr>
    <p:cSldViewPr>
      <p:cViewPr varScale="1">
        <p:scale>
          <a:sx n="64" d="100"/>
          <a:sy n="64" d="100"/>
        </p:scale>
        <p:origin x="690" y="72"/>
      </p:cViewPr>
      <p:guideLst>
        <p:guide orient="horz" pos="3562"/>
        <p:guide pos="6332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071E2-4227-4EF4-8055-E2C49C8165A2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8DB92-3508-4B65-B581-1AA2859EB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8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8DB92-3508-4B65-B581-1AA2859EBB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0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8DB92-3508-4B65-B581-1AA2859EBB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5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EC80ACD-9FC1-4655-B72F-BEE3D03A5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621095"/>
            <a:ext cx="6755555" cy="675555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F61C10C-B01F-4D97-BAEB-27B7CB41D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50" y="1590706"/>
            <a:ext cx="7263492" cy="72634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B52D39-DE83-414D-9810-1E961B331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1" y="9699756"/>
            <a:ext cx="4190999" cy="8878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7F79A6-D8C5-4596-9018-AF125E2DB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50" y="9688253"/>
            <a:ext cx="5705691" cy="8878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3A286E1-E391-47F3-9468-893D1A8484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50" y="9688254"/>
            <a:ext cx="2284642" cy="8878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1B6CF24-DCF6-4F3F-B786-57EB8DE02B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029" y="9688255"/>
            <a:ext cx="5705684" cy="8878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B4D6F0-F4AB-4AD2-B846-C1DDADE9D5F6}"/>
              </a:ext>
            </a:extLst>
          </p:cNvPr>
          <p:cNvSpPr txBox="1"/>
          <p:nvPr/>
        </p:nvSpPr>
        <p:spPr>
          <a:xfrm>
            <a:off x="1606575" y="498266"/>
            <a:ext cx="16233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gradFill>
                  <a:gsLst>
                    <a:gs pos="0">
                      <a:srgbClr val="3582F3"/>
                    </a:gs>
                    <a:gs pos="33000">
                      <a:srgbClr val="DC51B6"/>
                    </a:gs>
                    <a:gs pos="66000">
                      <a:srgbClr val="E34B3F"/>
                    </a:gs>
                    <a:gs pos="100000">
                      <a:srgbClr val="EC6E0F"/>
                    </a:gs>
                  </a:gsLst>
                  <a:lin ang="0" scaled="0"/>
                </a:gradFill>
                <a:latin typeface="Gotham Pro" panose="02000503040000020004" pitchFamily="2" charset="0"/>
                <a:cs typeface="Gotham Pro" panose="02000503040000020004" pitchFamily="2" charset="0"/>
              </a:rPr>
              <a:t>КОНТРОЛЛЕРЫ НОВОГО ПОКОЛЕНИЯ </a:t>
            </a:r>
            <a:r>
              <a:rPr lang="en-US" sz="4400" b="1" dirty="0">
                <a:gradFill>
                  <a:gsLst>
                    <a:gs pos="0">
                      <a:srgbClr val="3582F3"/>
                    </a:gs>
                    <a:gs pos="33000">
                      <a:srgbClr val="DC51B6"/>
                    </a:gs>
                    <a:gs pos="66000">
                      <a:srgbClr val="E34B3F"/>
                    </a:gs>
                    <a:gs pos="100000">
                      <a:srgbClr val="EC6E0F"/>
                    </a:gs>
                  </a:gsLst>
                  <a:lin ang="0" scaled="0"/>
                </a:gradFill>
                <a:latin typeface="Gotham Pro" panose="02000503040000020004" pitchFamily="2" charset="0"/>
                <a:cs typeface="Gotham Pro" panose="02000503040000020004" pitchFamily="2" charset="0"/>
              </a:rPr>
              <a:t>CE-44/CE-44A</a:t>
            </a:r>
          </a:p>
        </p:txBody>
      </p:sp>
    </p:spTree>
    <p:extLst>
      <p:ext uri="{BB962C8B-B14F-4D97-AF65-F5344CB8AC3E}">
        <p14:creationId xmlns:p14="http://schemas.microsoft.com/office/powerpoint/2010/main" val="659836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FF0C7A-7283-48AE-B50F-B98E4A6CE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2" y="0"/>
            <a:ext cx="20104100" cy="113085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73291B-5807-4C2C-84EF-1BE9D3BFE93B}"/>
              </a:ext>
            </a:extLst>
          </p:cNvPr>
          <p:cNvSpPr txBox="1"/>
          <p:nvPr/>
        </p:nvSpPr>
        <p:spPr>
          <a:xfrm>
            <a:off x="4950981" y="219072"/>
            <a:ext cx="10202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Сферы применения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F3219-02B0-4DEB-BD05-EBD655441F7C}"/>
              </a:ext>
            </a:extLst>
          </p:cNvPr>
          <p:cNvSpPr txBox="1"/>
          <p:nvPr/>
        </p:nvSpPr>
        <p:spPr>
          <a:xfrm>
            <a:off x="401447" y="988513"/>
            <a:ext cx="1930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Используйте СЕ-44 если необходимо управлять дополнительными точками доступа в той же системе BAS-IP </a:t>
            </a:r>
            <a:r>
              <a:rPr lang="ru-RU" sz="2400" dirty="0" err="1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Link</a:t>
            </a:r>
            <a:endParaRPr lang="ru-RU" sz="24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5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51F7189-5A7C-4A7D-A9B3-4225059C387C}"/>
              </a:ext>
            </a:extLst>
          </p:cNvPr>
          <p:cNvSpPr txBox="1"/>
          <p:nvPr/>
        </p:nvSpPr>
        <p:spPr>
          <a:xfrm>
            <a:off x="401447" y="344880"/>
            <a:ext cx="19301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gradFill>
                  <a:gsLst>
                    <a:gs pos="0">
                      <a:srgbClr val="3582F3"/>
                    </a:gs>
                    <a:gs pos="33000">
                      <a:srgbClr val="DC51B6"/>
                    </a:gs>
                    <a:gs pos="66000">
                      <a:srgbClr val="E34B3F"/>
                    </a:gs>
                    <a:gs pos="100000">
                      <a:srgbClr val="EC6E0F"/>
                    </a:gs>
                  </a:gsLst>
                  <a:lin ang="0" scaled="0"/>
                </a:gradFill>
                <a:latin typeface="Gotham Pro" panose="02000503040000020004" pitchFamily="2" charset="0"/>
                <a:cs typeface="Gotham Pro" panose="02000503040000020004" pitchFamily="2" charset="0"/>
              </a:rPr>
              <a:t>CE-44/CE-44A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30DF40-08FB-47F6-BA6C-1A6383F0107A}"/>
              </a:ext>
            </a:extLst>
          </p:cNvPr>
          <p:cNvSpPr txBox="1"/>
          <p:nvPr/>
        </p:nvSpPr>
        <p:spPr>
          <a:xfrm>
            <a:off x="401447" y="2225675"/>
            <a:ext cx="9650603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100" b="1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Технические характеристики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OSDP: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2 порта RS-485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 err="1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RS-485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: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Необязательный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 err="1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Ethernet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: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10/100 Мбит/с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Коммуникация: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TCP/IP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Входы: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8 (Датчик двери, Кнопка выхода, Охранная сигнализация, Дополнительные кнопки)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Считыватели: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2 OSDP, 2 модуля </a:t>
            </a:r>
            <a:r>
              <a:rPr lang="ru-RU" sz="2100" dirty="0" err="1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Wiegand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(с управляемым светодиодом и зуммером)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Выходы: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12 выходов с открытым коллектором, светодиодный контроль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Релейные выходы: 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4 (NC, NO, COM)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Светодиодные индикаторы состояния: 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4 для релейного управления, 2 для открытия двери, 2 для кнопки «Выход», 2 для охранной сигнализации, 2 для дополнительных кнопок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Источник питания: 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+12 В постоянного тока, </a:t>
            </a:r>
            <a:r>
              <a:rPr lang="ru-RU" sz="2100" dirty="0" err="1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PoE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802.3af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Потребляемая мощность: 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5 Вт (стандартный режим), 1,5 Вт (режим ожидания)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Встроенный источник памяти: 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Батарейка-таблетка (CR3032) для постоянной синхронизации с NTP-сервером</a:t>
            </a:r>
            <a:endParaRPr lang="ru-RU" sz="2100" dirty="0">
              <a:solidFill>
                <a:srgbClr val="373737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5ACEA0-3C12-4832-9FFD-ADB16F31B140}"/>
              </a:ext>
            </a:extLst>
          </p:cNvPr>
          <p:cNvSpPr txBox="1"/>
          <p:nvPr/>
        </p:nvSpPr>
        <p:spPr>
          <a:xfrm>
            <a:off x="10085674" y="2247796"/>
            <a:ext cx="987522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100" b="1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Функциональные возможности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ИБП: 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встроенный (3 настраиваемых выхода для питания контроллера и замков 12/15/18 В, 3 А)</a:t>
            </a:r>
            <a:r>
              <a:rPr lang="en-US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только </a:t>
            </a:r>
            <a:r>
              <a:rPr lang="en-US" sz="2100" i="1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*CE-44A</a:t>
            </a:r>
            <a:r>
              <a:rPr lang="ru-RU" sz="2100" i="1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АКБ: 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отсек для аккумулятора 7–9 </a:t>
            </a:r>
            <a:r>
              <a:rPr lang="ru-RU" sz="2100" dirty="0" err="1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А·ч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</a:t>
            </a:r>
            <a:r>
              <a:rPr lang="en-US" sz="2100" i="1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*CE-44A</a:t>
            </a:r>
            <a:r>
              <a:rPr lang="ru-RU" sz="2100" i="1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Входы/Выходы: 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расширенные входы и релейные выходы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ПО: </a:t>
            </a:r>
            <a:r>
              <a:rPr lang="ru-RU" sz="2100" dirty="0" err="1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Open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API, BAS-IP </a:t>
            </a:r>
            <a:r>
              <a:rPr lang="ru-RU" sz="2100" dirty="0" err="1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Link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Операционная система: </a:t>
            </a:r>
            <a:r>
              <a:rPr lang="ru-RU" sz="2100" dirty="0" err="1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Linux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Идентификаторы в памяти контроллера: 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100 000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Интеграция с СКУД: </a:t>
            </a:r>
            <a:r>
              <a:rPr lang="ru-RU" sz="2100" dirty="0" err="1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Wiegand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, OSDP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Встроенный вход </a:t>
            </a:r>
            <a:r>
              <a:rPr lang="ru-RU" sz="2100" dirty="0" err="1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Wiegand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: 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8, 26, 32, 34, 37, 40, 42, 56, 58, 64, 66, 128, 256 (сырых) бит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Встроенный вход: 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OSDP v.2.2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Количество входов W</a:t>
            </a:r>
            <a:r>
              <a:rPr lang="en-US" sz="2100" dirty="0" err="1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i</a:t>
            </a:r>
            <a:r>
              <a:rPr lang="ru-RU" sz="2100" dirty="0" err="1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egand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: 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2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Возможность подключения: 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Датчик двери (2 входа), кнопка выхода (2 входа), охранная сигнализация, пожарная сигнализация, дополнительные кнопки (2 входа)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Аутентификация: 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Отдельный пароль для веб-интерфейса </a:t>
            </a:r>
            <a:br>
              <a:rPr lang="ru-RU" sz="21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21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Дополнительно: 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Поддержка программного обеспечения </a:t>
            </a:r>
            <a:r>
              <a:rPr lang="ru-RU" sz="2100" dirty="0" err="1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Link</a:t>
            </a:r>
            <a:r>
              <a:rPr lang="ru-RU" sz="21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, открытый API, гибкая настройка подключенных устройств</a:t>
            </a:r>
            <a:endParaRPr lang="ru-RU" sz="2100" b="1" dirty="0">
              <a:solidFill>
                <a:srgbClr val="373737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3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76E68E-AF4C-41BB-88AF-511C660DB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57" y="2119553"/>
            <a:ext cx="4711111" cy="53079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B47F48-CDEB-471D-8F42-3811A3B27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331" y="2163551"/>
            <a:ext cx="4711111" cy="530793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09B34D0-D07B-46B6-B0AB-F8D9C23FEF5A}"/>
              </a:ext>
            </a:extLst>
          </p:cNvPr>
          <p:cNvSpPr txBox="1"/>
          <p:nvPr/>
        </p:nvSpPr>
        <p:spPr>
          <a:xfrm>
            <a:off x="1538765" y="215606"/>
            <a:ext cx="16586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3C3C3C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Контроль доступа выходит за пределы входных панелей</a:t>
            </a:r>
            <a:endParaRPr lang="ru-RU" sz="4400" b="1" dirty="0">
              <a:solidFill>
                <a:srgbClr val="3C3C3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959F6A-4598-411B-B194-33DCF5CAECBA}"/>
              </a:ext>
            </a:extLst>
          </p:cNvPr>
          <p:cNvSpPr txBox="1"/>
          <p:nvPr/>
        </p:nvSpPr>
        <p:spPr>
          <a:xfrm>
            <a:off x="672708" y="942192"/>
            <a:ext cx="1875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Многие проекты включают в себя </a:t>
            </a:r>
            <a:r>
              <a:rPr lang="ru-RU" sz="2400" dirty="0">
                <a:solidFill>
                  <a:srgbClr val="646464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запасные</a:t>
            </a:r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входы, входы для персонала, технические помещения, ворота и барьеры, которые должны управляться в той же среде BAS-IP </a:t>
            </a:r>
            <a:r>
              <a:rPr lang="ru-RU" sz="2400" dirty="0" err="1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Link</a:t>
            </a:r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, что и главный вход</a:t>
            </a:r>
            <a:endParaRPr lang="ru-RU" sz="24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548CF4-E510-49F7-B5EF-101142E72119}"/>
              </a:ext>
            </a:extLst>
          </p:cNvPr>
          <p:cNvSpPr txBox="1"/>
          <p:nvPr/>
        </p:nvSpPr>
        <p:spPr>
          <a:xfrm>
            <a:off x="1726657" y="7795028"/>
            <a:ext cx="4711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3C3C3C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Запасные и основные входы</a:t>
            </a:r>
            <a:endParaRPr lang="ru-RU" sz="2800" b="1" dirty="0">
              <a:solidFill>
                <a:srgbClr val="3C3C3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F1F673-5E50-4B2A-8AB2-262587DEE7BC}"/>
              </a:ext>
            </a:extLst>
          </p:cNvPr>
          <p:cNvSpPr txBox="1"/>
          <p:nvPr/>
        </p:nvSpPr>
        <p:spPr>
          <a:xfrm>
            <a:off x="7682647" y="7795487"/>
            <a:ext cx="5052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3C3C3C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Технические и сервисные помещения</a:t>
            </a:r>
            <a:endParaRPr lang="ru-RU" sz="2800" b="1" dirty="0">
              <a:solidFill>
                <a:srgbClr val="3C3C3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6C05B6-ED21-4908-9815-89EC2970C4F9}"/>
              </a:ext>
            </a:extLst>
          </p:cNvPr>
          <p:cNvSpPr txBox="1"/>
          <p:nvPr/>
        </p:nvSpPr>
        <p:spPr>
          <a:xfrm>
            <a:off x="13649358" y="7795488"/>
            <a:ext cx="5455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3C3C3C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Ворота и парковочные </a:t>
            </a:r>
            <a:r>
              <a:rPr lang="ru-RU" sz="2800" dirty="0">
                <a:solidFill>
                  <a:srgbClr val="3C3C3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шлагбаумы</a:t>
            </a:r>
            <a:endParaRPr lang="ru-RU" sz="2800" b="1" dirty="0">
              <a:solidFill>
                <a:srgbClr val="3C3C3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77C3AF-3D02-45BE-9524-356BADBDBD46}"/>
              </a:ext>
            </a:extLst>
          </p:cNvPr>
          <p:cNvSpPr txBox="1"/>
          <p:nvPr/>
        </p:nvSpPr>
        <p:spPr>
          <a:xfrm>
            <a:off x="1726657" y="8849786"/>
            <a:ext cx="4728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Контролируйте доступ к входам только для персонала, запасным входам и внутренним зонам ограниченного доступа</a:t>
            </a:r>
            <a:endParaRPr lang="ru-RU" sz="20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DDE9E3-FA0E-475A-B07A-9D5F99672B42}"/>
              </a:ext>
            </a:extLst>
          </p:cNvPr>
          <p:cNvSpPr txBox="1"/>
          <p:nvPr/>
        </p:nvSpPr>
        <p:spPr>
          <a:xfrm>
            <a:off x="7525819" y="8849786"/>
            <a:ext cx="5209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Ограничить доступ к помещениям для серверной, подсобным помещениям и зонам придомовой территории</a:t>
            </a:r>
            <a:endParaRPr lang="ru-RU" sz="20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C9D220-02C6-4C89-BBCB-719EECAFB29D}"/>
              </a:ext>
            </a:extLst>
          </p:cNvPr>
          <p:cNvSpPr txBox="1"/>
          <p:nvPr/>
        </p:nvSpPr>
        <p:spPr>
          <a:xfrm>
            <a:off x="13618024" y="8849785"/>
            <a:ext cx="5148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Интегрируйте автомобильные ворота и парковочные шлагбаумы в ту же среду управления доступом</a:t>
            </a:r>
            <a:endParaRPr lang="ru-RU" sz="20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662B07-E08E-4C37-822F-D48A7FDE0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45" y="2119553"/>
            <a:ext cx="4723809" cy="53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7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15007BF-10B1-40CB-801F-F8331377D102}"/>
              </a:ext>
            </a:extLst>
          </p:cNvPr>
          <p:cNvSpPr txBox="1"/>
          <p:nvPr/>
        </p:nvSpPr>
        <p:spPr>
          <a:xfrm>
            <a:off x="1007714" y="378750"/>
            <a:ext cx="17731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3C3C3C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Управление дополнительными точками доступа через BAS-IP </a:t>
            </a:r>
            <a:r>
              <a:rPr lang="ru-RU" sz="4000" dirty="0" err="1">
                <a:solidFill>
                  <a:srgbClr val="3C3C3C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Link</a:t>
            </a:r>
            <a:endParaRPr lang="ru-RU" sz="4000" b="1" dirty="0">
              <a:solidFill>
                <a:srgbClr val="3C3C3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031E3B-9035-4A69-9150-AC069BEBB24A}"/>
              </a:ext>
            </a:extLst>
          </p:cNvPr>
          <p:cNvSpPr txBox="1"/>
          <p:nvPr/>
        </p:nvSpPr>
        <p:spPr>
          <a:xfrm>
            <a:off x="454025" y="1160140"/>
            <a:ext cx="191960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Вместо создания отдельного уровня управления, добавьте CE-44 в ту же среду BAS-IP, которая используется для панелей и других устройств</a:t>
            </a:r>
            <a:endParaRPr lang="ru-RU" sz="22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63705F0-55E5-4097-A439-55A6750F2FD8}"/>
              </a:ext>
            </a:extLst>
          </p:cNvPr>
          <p:cNvSpPr/>
          <p:nvPr/>
        </p:nvSpPr>
        <p:spPr>
          <a:xfrm>
            <a:off x="3194050" y="2176051"/>
            <a:ext cx="6451912" cy="543029"/>
          </a:xfrm>
          <a:prstGeom prst="round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F2F2F2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Централизованная конфигурация </a:t>
            </a:r>
            <a:endParaRPr lang="ru-RU" sz="2200" dirty="0">
              <a:solidFill>
                <a:srgbClr val="F2F2F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7B1D584-B312-4882-AA59-F846F2AC149E}"/>
              </a:ext>
            </a:extLst>
          </p:cNvPr>
          <p:cNvSpPr/>
          <p:nvPr/>
        </p:nvSpPr>
        <p:spPr>
          <a:xfrm>
            <a:off x="10459284" y="2172868"/>
            <a:ext cx="5688765" cy="543029"/>
          </a:xfrm>
          <a:prstGeom prst="round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Мониторинг и регистрация событий</a:t>
            </a:r>
            <a:endParaRPr lang="ru-RU" sz="2200" dirty="0">
              <a:solidFill>
                <a:srgbClr val="F2F2F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BF2B5DD6-7E37-417E-90D1-6559225D8A47}"/>
              </a:ext>
            </a:extLst>
          </p:cNvPr>
          <p:cNvSpPr/>
          <p:nvPr/>
        </p:nvSpPr>
        <p:spPr>
          <a:xfrm>
            <a:off x="1365250" y="2804057"/>
            <a:ext cx="8305800" cy="543029"/>
          </a:xfrm>
          <a:prstGeom prst="round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Gotham Pro" panose="02000503040000020004" pitchFamily="2" charset="0"/>
                <a:cs typeface="Gotham Pro" panose="02000503040000020004" pitchFamily="2" charset="0"/>
              </a:rPr>
              <a:t>Link cloud </a:t>
            </a:r>
            <a:r>
              <a:rPr lang="ru-RU" sz="22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или самостоятельный хостинг</a:t>
            </a:r>
            <a:endParaRPr lang="ru-RU" sz="2200" dirty="0">
              <a:solidFill>
                <a:srgbClr val="F2F2F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5742FC85-4654-48DC-9F13-00FB24BF4B69}"/>
              </a:ext>
            </a:extLst>
          </p:cNvPr>
          <p:cNvSpPr/>
          <p:nvPr/>
        </p:nvSpPr>
        <p:spPr>
          <a:xfrm>
            <a:off x="10459285" y="2804057"/>
            <a:ext cx="8279565" cy="543029"/>
          </a:xfrm>
          <a:prstGeom prst="round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Единая среда управления для оборудования BAS-IP</a:t>
            </a:r>
            <a:endParaRPr lang="ru-RU" sz="2200" dirty="0">
              <a:solidFill>
                <a:srgbClr val="F2F2F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5D23D6-D489-4304-AB9B-37E9456C8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04" y="3590373"/>
            <a:ext cx="15263491" cy="75301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C83E2D-567C-4B8E-81F4-8CF6E465CB94}"/>
              </a:ext>
            </a:extLst>
          </p:cNvPr>
          <p:cNvSpPr txBox="1"/>
          <p:nvPr/>
        </p:nvSpPr>
        <p:spPr>
          <a:xfrm>
            <a:off x="3041650" y="5654675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Входные ворота</a:t>
            </a:r>
            <a:endParaRPr lang="ru-RU" sz="20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7A2FB1-C8E1-4A30-89D4-41A36B8E7F85}"/>
              </a:ext>
            </a:extLst>
          </p:cNvPr>
          <p:cNvSpPr txBox="1"/>
          <p:nvPr/>
        </p:nvSpPr>
        <p:spPr>
          <a:xfrm>
            <a:off x="5847205" y="5650532"/>
            <a:ext cx="266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Вызывная панель </a:t>
            </a:r>
            <a:r>
              <a:rPr lang="en-US" sz="20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BAS-IP</a:t>
            </a:r>
            <a:endParaRPr lang="ru-RU" sz="20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1BEF6-EF8F-4A77-9E45-7FD23DF9829F}"/>
              </a:ext>
            </a:extLst>
          </p:cNvPr>
          <p:cNvSpPr txBox="1"/>
          <p:nvPr/>
        </p:nvSpPr>
        <p:spPr>
          <a:xfrm>
            <a:off x="5861050" y="10416331"/>
            <a:ext cx="266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Вызывная панель </a:t>
            </a:r>
            <a:r>
              <a:rPr lang="en-US" sz="20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BAS-IP</a:t>
            </a:r>
            <a:endParaRPr lang="ru-RU" sz="20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FF13C-FD00-4EA6-B80D-46E1C9EFDE79}"/>
              </a:ext>
            </a:extLst>
          </p:cNvPr>
          <p:cNvSpPr txBox="1"/>
          <p:nvPr/>
        </p:nvSpPr>
        <p:spPr>
          <a:xfrm>
            <a:off x="3194050" y="7461565"/>
            <a:ext cx="4129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46464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Коммутатор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00CAD2-1AAB-40EE-88EB-50C1E9E69262}"/>
              </a:ext>
            </a:extLst>
          </p:cNvPr>
          <p:cNvSpPr txBox="1"/>
          <p:nvPr/>
        </p:nvSpPr>
        <p:spPr>
          <a:xfrm>
            <a:off x="2679819" y="10416331"/>
            <a:ext cx="2838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Дополнительная дверь в офис </a:t>
            </a:r>
            <a:endParaRPr lang="ru-RU" sz="20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972C78-91AF-451E-89DD-DC52DE1C9B2F}"/>
              </a:ext>
            </a:extLst>
          </p:cNvPr>
          <p:cNvSpPr txBox="1"/>
          <p:nvPr/>
        </p:nvSpPr>
        <p:spPr>
          <a:xfrm>
            <a:off x="8158782" y="9187912"/>
            <a:ext cx="342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Централизованная система управления </a:t>
            </a:r>
            <a:endParaRPr lang="ru-RU" sz="20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FB2793-7FF6-447F-9B35-1FC0ED7BF883}"/>
              </a:ext>
            </a:extLst>
          </p:cNvPr>
          <p:cNvSpPr txBox="1"/>
          <p:nvPr/>
        </p:nvSpPr>
        <p:spPr>
          <a:xfrm>
            <a:off x="11747334" y="5121275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Считыватель</a:t>
            </a:r>
            <a:endParaRPr lang="ru-RU" sz="20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F9061A-0809-4494-B56A-B8192359EFF1}"/>
              </a:ext>
            </a:extLst>
          </p:cNvPr>
          <p:cNvSpPr txBox="1"/>
          <p:nvPr/>
        </p:nvSpPr>
        <p:spPr>
          <a:xfrm>
            <a:off x="13105922" y="7884864"/>
            <a:ext cx="3124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Контроллер СЕ-44</a:t>
            </a:r>
            <a:endParaRPr lang="ru-RU" sz="20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7746EB-87CC-4D39-AFA7-6606C4EF687F}"/>
              </a:ext>
            </a:extLst>
          </p:cNvPr>
          <p:cNvSpPr txBox="1"/>
          <p:nvPr/>
        </p:nvSpPr>
        <p:spPr>
          <a:xfrm>
            <a:off x="11772422" y="10315563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Считыватель</a:t>
            </a:r>
            <a:endParaRPr lang="ru-RU" sz="20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F0FB80-BCDB-4354-A7F2-B6E4D1247A90}"/>
              </a:ext>
            </a:extLst>
          </p:cNvPr>
          <p:cNvSpPr txBox="1"/>
          <p:nvPr/>
        </p:nvSpPr>
        <p:spPr>
          <a:xfrm>
            <a:off x="15538450" y="5532520"/>
            <a:ext cx="17891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Дверь для персонала </a:t>
            </a:r>
            <a:endParaRPr lang="ru-RU" sz="2000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344145-63EC-49A6-B979-68320A31B819}"/>
              </a:ext>
            </a:extLst>
          </p:cNvPr>
          <p:cNvSpPr txBox="1"/>
          <p:nvPr/>
        </p:nvSpPr>
        <p:spPr>
          <a:xfrm>
            <a:off x="14982370" y="10522349"/>
            <a:ext cx="266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Тех помещение</a:t>
            </a:r>
            <a:endParaRPr lang="ru-RU" sz="2000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9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FB2C9E3-3ECD-417E-A1D1-E7E563E818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t="2028" r="6573" b="2691"/>
          <a:stretch/>
        </p:blipFill>
        <p:spPr>
          <a:xfrm>
            <a:off x="8263530" y="2563642"/>
            <a:ext cx="3657601" cy="35814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BF8BCB3-75CD-47F8-A9E8-BB786D4E4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5423" r="2118" b="5660"/>
          <a:stretch/>
        </p:blipFill>
        <p:spPr>
          <a:xfrm>
            <a:off x="1039413" y="2551505"/>
            <a:ext cx="4399987" cy="316153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BA0D96E-AA9B-481D-9473-55FE397BD8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t="2028" r="6573" b="2691"/>
          <a:stretch/>
        </p:blipFill>
        <p:spPr>
          <a:xfrm>
            <a:off x="14719634" y="2563642"/>
            <a:ext cx="3657601" cy="35814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3338B927-6CCE-4706-8E65-2298B8F78A0D}"/>
              </a:ext>
            </a:extLst>
          </p:cNvPr>
          <p:cNvSpPr/>
          <p:nvPr/>
        </p:nvSpPr>
        <p:spPr>
          <a:xfrm>
            <a:off x="1482274" y="9953085"/>
            <a:ext cx="17139551" cy="543029"/>
          </a:xfrm>
          <a:prstGeom prst="round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2 мобильных приложения, включенных в BAS-IP </a:t>
            </a:r>
            <a:r>
              <a:rPr lang="ru-RU" sz="2400" dirty="0" err="1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Link</a:t>
            </a:r>
            <a:r>
              <a:rPr lang="ru-RU" sz="24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2400" dirty="0" err="1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Cloud</a:t>
            </a:r>
            <a:r>
              <a:rPr lang="ru-RU" sz="2400" dirty="0"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для зарегистрированного устройства </a:t>
            </a:r>
            <a:endParaRPr lang="ru-RU" sz="2400" dirty="0">
              <a:solidFill>
                <a:srgbClr val="F2F2F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BCA6DE-FFA8-42B8-831A-9F396EA87357}"/>
              </a:ext>
            </a:extLst>
          </p:cNvPr>
          <p:cNvSpPr txBox="1"/>
          <p:nvPr/>
        </p:nvSpPr>
        <p:spPr>
          <a:xfrm>
            <a:off x="2121029" y="119119"/>
            <a:ext cx="15862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Облачное, локальное или автономное использование</a:t>
            </a:r>
            <a:endParaRPr lang="ru-RU" sz="4400" b="1" dirty="0">
              <a:solidFill>
                <a:srgbClr val="373737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0C5EF3-B77F-4C21-8D14-8931FB455BD2}"/>
              </a:ext>
            </a:extLst>
          </p:cNvPr>
          <p:cNvSpPr txBox="1"/>
          <p:nvPr/>
        </p:nvSpPr>
        <p:spPr>
          <a:xfrm>
            <a:off x="672705" y="920014"/>
            <a:ext cx="1875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Используйте CE-44 с BAS-IP </a:t>
            </a:r>
            <a:r>
              <a:rPr lang="ru-RU" sz="2400" dirty="0" err="1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Link</a:t>
            </a:r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</a:t>
            </a:r>
            <a:r>
              <a:rPr lang="ru-RU" sz="2400" dirty="0" err="1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Cloud</a:t>
            </a:r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, локальным BAS-IP </a:t>
            </a:r>
            <a:r>
              <a:rPr lang="ru-RU" sz="2400" dirty="0" err="1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Link</a:t>
            </a:r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</a:t>
            </a:r>
            <a:r>
              <a:rPr lang="ru-RU" sz="2400" dirty="0" err="1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Self-Host</a:t>
            </a:r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или в качестве автономного контроллера доступа там, где не требуется централизованное управление</a:t>
            </a:r>
            <a:endParaRPr lang="ru-RU" sz="24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705B48-084B-4947-A887-6BC1E63CFC75}"/>
              </a:ext>
            </a:extLst>
          </p:cNvPr>
          <p:cNvSpPr txBox="1"/>
          <p:nvPr/>
        </p:nvSpPr>
        <p:spPr>
          <a:xfrm>
            <a:off x="1562505" y="6556798"/>
            <a:ext cx="3353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BAS-IP Cloud</a:t>
            </a:r>
            <a:endParaRPr lang="ru-RU" sz="3600" b="1" dirty="0">
              <a:solidFill>
                <a:srgbClr val="373737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541E57-D592-4871-A64A-2481FBF7C5DC}"/>
              </a:ext>
            </a:extLst>
          </p:cNvPr>
          <p:cNvSpPr txBox="1"/>
          <p:nvPr/>
        </p:nvSpPr>
        <p:spPr>
          <a:xfrm>
            <a:off x="7156450" y="6556798"/>
            <a:ext cx="541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BAS-IP Link Self-Host</a:t>
            </a:r>
            <a:endParaRPr lang="ru-RU" sz="3600" b="1" dirty="0">
              <a:solidFill>
                <a:srgbClr val="373737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1BCDB6-EF79-499F-B7D3-0766287A40F3}"/>
              </a:ext>
            </a:extLst>
          </p:cNvPr>
          <p:cNvSpPr txBox="1"/>
          <p:nvPr/>
        </p:nvSpPr>
        <p:spPr>
          <a:xfrm>
            <a:off x="14233244" y="6556798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Автономный режим </a:t>
            </a:r>
            <a:endParaRPr lang="ru-RU" sz="3600" b="1" dirty="0">
              <a:solidFill>
                <a:srgbClr val="373737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4F4165-1046-4261-A40E-45CCC7E0FBD2}"/>
              </a:ext>
            </a:extLst>
          </p:cNvPr>
          <p:cNvSpPr txBox="1"/>
          <p:nvPr/>
        </p:nvSpPr>
        <p:spPr>
          <a:xfrm>
            <a:off x="1156262" y="7392215"/>
            <a:ext cx="439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Управление удаленным доступом</a:t>
            </a:r>
            <a:endParaRPr lang="ru-RU" sz="24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A58A98-6235-4546-9979-EF7EA3EE5F69}"/>
              </a:ext>
            </a:extLst>
          </p:cNvPr>
          <p:cNvSpPr txBox="1"/>
          <p:nvPr/>
        </p:nvSpPr>
        <p:spPr>
          <a:xfrm>
            <a:off x="7580650" y="7350298"/>
            <a:ext cx="4942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Локальное развёртывание BAS-IP </a:t>
            </a:r>
            <a:r>
              <a:rPr lang="ru-RU" sz="2400" dirty="0" err="1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Link</a:t>
            </a:r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для проектов, требующих управления на собственной инфраструктуре</a:t>
            </a:r>
            <a:endParaRPr lang="ru-RU" sz="24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92A2AA-343B-44EF-BA5E-75E2D7CC00EA}"/>
              </a:ext>
            </a:extLst>
          </p:cNvPr>
          <p:cNvSpPr txBox="1"/>
          <p:nvPr/>
        </p:nvSpPr>
        <p:spPr>
          <a:xfrm>
            <a:off x="14547850" y="7350298"/>
            <a:ext cx="4399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Используйте CE-44 локально, когда централизованное управление BAS-IP </a:t>
            </a:r>
            <a:r>
              <a:rPr lang="ru-RU" sz="2400" dirty="0" err="1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Link</a:t>
            </a:r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не требуется</a:t>
            </a:r>
            <a:endParaRPr lang="ru-RU" sz="24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8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FBEC1E-F044-4B29-8105-F68E5DCB6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81" y="2125308"/>
            <a:ext cx="3619047" cy="45714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65115-EC23-4329-9649-AA02117AD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785" y="2122133"/>
            <a:ext cx="3936508" cy="457142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AFF27E-01DA-4C9F-8293-896BC7E7E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433" y="2125308"/>
            <a:ext cx="3619047" cy="45714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20D3F3-564B-455D-B716-AF33E5B1E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29" y="2125308"/>
            <a:ext cx="3619047" cy="45714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648CE3A-92F3-4A88-AD66-BF2BD95E18DF}"/>
              </a:ext>
            </a:extLst>
          </p:cNvPr>
          <p:cNvSpPr txBox="1"/>
          <p:nvPr/>
        </p:nvSpPr>
        <p:spPr>
          <a:xfrm>
            <a:off x="3352139" y="79858"/>
            <a:ext cx="133998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Подключение считывателей OSDP и </a:t>
            </a:r>
            <a:r>
              <a:rPr lang="ru-RU" sz="4400" dirty="0" err="1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Wiegand</a:t>
            </a:r>
            <a:endParaRPr lang="ru-RU" sz="4400" b="1" dirty="0">
              <a:solidFill>
                <a:srgbClr val="373737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ECB698-DF14-4436-9279-64B452317BE4}"/>
              </a:ext>
            </a:extLst>
          </p:cNvPr>
          <p:cNvSpPr txBox="1"/>
          <p:nvPr/>
        </p:nvSpPr>
        <p:spPr>
          <a:xfrm>
            <a:off x="672708" y="849299"/>
            <a:ext cx="1875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CE-44 поддерживает считыватели как OSDP, так и </a:t>
            </a:r>
            <a:r>
              <a:rPr lang="ru-RU" sz="2400" dirty="0" err="1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Wiegand</a:t>
            </a:r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, что позволяет использовать различные типы считывателей в рамках одной среды управления доступом BAS-IP </a:t>
            </a:r>
            <a:r>
              <a:rPr lang="ru-RU" sz="2400" dirty="0" err="1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Link</a:t>
            </a:r>
            <a:endParaRPr lang="ru-RU" sz="24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8D01AF-BB85-43E8-90C0-0A39494E118F}"/>
              </a:ext>
            </a:extLst>
          </p:cNvPr>
          <p:cNvSpPr txBox="1"/>
          <p:nvPr/>
        </p:nvSpPr>
        <p:spPr>
          <a:xfrm>
            <a:off x="820991" y="7195547"/>
            <a:ext cx="4008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2 считывателя </a:t>
            </a:r>
            <a:r>
              <a:rPr lang="en-US" sz="32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OSDP</a:t>
            </a:r>
            <a:endParaRPr lang="ru-RU" sz="3200" b="1" dirty="0">
              <a:solidFill>
                <a:srgbClr val="373737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22A219-7304-4479-A24D-465C9CBA02C6}"/>
              </a:ext>
            </a:extLst>
          </p:cNvPr>
          <p:cNvSpPr txBox="1"/>
          <p:nvPr/>
        </p:nvSpPr>
        <p:spPr>
          <a:xfrm>
            <a:off x="1015717" y="8771576"/>
            <a:ext cx="36190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Подключайте защищённые считыватели OSDP для современных инсталляций систем контроля доступа</a:t>
            </a:r>
            <a:endParaRPr lang="ru-RU" sz="22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3BD5A0-0A3F-4E03-911E-EE8C482BD076}"/>
              </a:ext>
            </a:extLst>
          </p:cNvPr>
          <p:cNvSpPr txBox="1"/>
          <p:nvPr/>
        </p:nvSpPr>
        <p:spPr>
          <a:xfrm>
            <a:off x="5643172" y="7105372"/>
            <a:ext cx="3619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2 считывателя </a:t>
            </a:r>
            <a:r>
              <a:rPr lang="en-US" sz="32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Wiegand </a:t>
            </a:r>
            <a:endParaRPr lang="ru-RU" sz="3200" b="1" dirty="0">
              <a:solidFill>
                <a:srgbClr val="373737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CCF442-B39C-40E2-8612-BD7012A9F539}"/>
              </a:ext>
            </a:extLst>
          </p:cNvPr>
          <p:cNvSpPr txBox="1"/>
          <p:nvPr/>
        </p:nvSpPr>
        <p:spPr>
          <a:xfrm>
            <a:off x="5278628" y="8767218"/>
            <a:ext cx="44079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Используйте считыватели </a:t>
            </a:r>
            <a:r>
              <a:rPr lang="ru-RU" sz="2200" dirty="0" err="1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Wiegand</a:t>
            </a:r>
            <a:r>
              <a:rPr lang="ru-RU" sz="22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там, где этого требуют существующие проектные требования или установленное оборудование</a:t>
            </a:r>
            <a:endParaRPr lang="ru-RU" sz="22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879E4-3454-4D9F-89D9-185DEB5D876C}"/>
              </a:ext>
            </a:extLst>
          </p:cNvPr>
          <p:cNvSpPr txBox="1"/>
          <p:nvPr/>
        </p:nvSpPr>
        <p:spPr>
          <a:xfrm>
            <a:off x="9961092" y="7195547"/>
            <a:ext cx="4205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Смешанные типы считывателей </a:t>
            </a:r>
            <a:endParaRPr lang="ru-RU" sz="3200" b="1" dirty="0">
              <a:solidFill>
                <a:srgbClr val="373737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1721D3-6B77-4F04-954B-6880DFB548D9}"/>
              </a:ext>
            </a:extLst>
          </p:cNvPr>
          <p:cNvSpPr txBox="1"/>
          <p:nvPr/>
        </p:nvSpPr>
        <p:spPr>
          <a:xfrm>
            <a:off x="10254176" y="8777850"/>
            <a:ext cx="36190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Комбинируйте считыватели OSDP и </a:t>
            </a:r>
            <a:r>
              <a:rPr lang="ru-RU" sz="2200" dirty="0" err="1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Wiegand</a:t>
            </a:r>
            <a:r>
              <a:rPr lang="ru-RU" sz="22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на одном контроллере CE-44</a:t>
            </a:r>
            <a:endParaRPr lang="ru-RU" sz="22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7ED091-0F78-42F0-A1A2-33BB6CB27F25}"/>
              </a:ext>
            </a:extLst>
          </p:cNvPr>
          <p:cNvSpPr txBox="1"/>
          <p:nvPr/>
        </p:nvSpPr>
        <p:spPr>
          <a:xfrm>
            <a:off x="14888785" y="6949326"/>
            <a:ext cx="400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Привязка считывателя к реле</a:t>
            </a:r>
            <a:endParaRPr lang="ru-RU" sz="3200" b="1" dirty="0">
              <a:solidFill>
                <a:srgbClr val="373737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DE8EFC-FB1D-474A-A898-5E79015D09E2}"/>
              </a:ext>
            </a:extLst>
          </p:cNvPr>
          <p:cNvSpPr txBox="1"/>
          <p:nvPr/>
        </p:nvSpPr>
        <p:spPr>
          <a:xfrm>
            <a:off x="14897425" y="8777850"/>
            <a:ext cx="39365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Настройте, какой считыватель управляет каким выходом реле для реализации требуемого сценария доступа</a:t>
            </a:r>
            <a:endParaRPr lang="ru-RU" sz="22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6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0962BF-3E8F-42D9-9FD6-832828176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26" y="1760997"/>
            <a:ext cx="12064111" cy="7507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55B4F0-D6E2-4507-B6C1-746B2A7578C4}"/>
              </a:ext>
            </a:extLst>
          </p:cNvPr>
          <p:cNvSpPr txBox="1"/>
          <p:nvPr/>
        </p:nvSpPr>
        <p:spPr>
          <a:xfrm>
            <a:off x="1979167" y="283669"/>
            <a:ext cx="161457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2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Настройка логики реле для реальных сценариев доступа</a:t>
            </a:r>
            <a:endParaRPr lang="ru-RU" sz="4200" b="1" dirty="0">
              <a:solidFill>
                <a:srgbClr val="373737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D024DF-15A3-4723-B9A6-C367CC899FA4}"/>
              </a:ext>
            </a:extLst>
          </p:cNvPr>
          <p:cNvSpPr txBox="1"/>
          <p:nvPr/>
        </p:nvSpPr>
        <p:spPr>
          <a:xfrm>
            <a:off x="401447" y="1022333"/>
            <a:ext cx="1930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Настройте взаимодействие считывателей, входов и выходов реле для каждой контролируемой точки доступа</a:t>
            </a:r>
            <a:endParaRPr lang="ru-RU" sz="24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20B039C-E2F7-4047-80AC-F6086AE9293E}"/>
              </a:ext>
            </a:extLst>
          </p:cNvPr>
          <p:cNvSpPr/>
          <p:nvPr/>
        </p:nvSpPr>
        <p:spPr>
          <a:xfrm>
            <a:off x="2684555" y="9599790"/>
            <a:ext cx="3235775" cy="543029"/>
          </a:xfrm>
          <a:prstGeom prst="round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2F2F2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Выходы реле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141AC83-4A21-40C4-8587-417B0FF7F407}"/>
              </a:ext>
            </a:extLst>
          </p:cNvPr>
          <p:cNvSpPr/>
          <p:nvPr/>
        </p:nvSpPr>
        <p:spPr>
          <a:xfrm>
            <a:off x="6402829" y="9584418"/>
            <a:ext cx="2628900" cy="543029"/>
          </a:xfrm>
          <a:prstGeom prst="round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Логика входов</a:t>
            </a:r>
            <a:endParaRPr lang="ru-RU" sz="2400" dirty="0">
              <a:solidFill>
                <a:srgbClr val="F2F2F2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047CCD8-4945-4F34-99AE-3C233B396E41}"/>
              </a:ext>
            </a:extLst>
          </p:cNvPr>
          <p:cNvSpPr/>
          <p:nvPr/>
        </p:nvSpPr>
        <p:spPr>
          <a:xfrm>
            <a:off x="13484288" y="9599790"/>
            <a:ext cx="3776439" cy="543029"/>
          </a:xfrm>
          <a:prstGeom prst="round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Конфигурация </a:t>
            </a:r>
            <a:r>
              <a:rPr lang="en-US" sz="2400" dirty="0"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NO\NC</a:t>
            </a:r>
            <a:endParaRPr lang="ru-RU" sz="2400" dirty="0">
              <a:solidFill>
                <a:srgbClr val="F2F2F2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7D573FF-87E5-4BE1-B7A0-20107822CC8C}"/>
              </a:ext>
            </a:extLst>
          </p:cNvPr>
          <p:cNvSpPr/>
          <p:nvPr/>
        </p:nvSpPr>
        <p:spPr>
          <a:xfrm>
            <a:off x="10280650" y="10411643"/>
            <a:ext cx="6980077" cy="543029"/>
          </a:xfrm>
          <a:prstGeom prst="round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Длительность и задержка</a:t>
            </a:r>
            <a:endParaRPr lang="ru-RU" sz="2400" dirty="0">
              <a:solidFill>
                <a:srgbClr val="F2F2F2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B620149-EED5-470A-A99B-ADD49941FF55}"/>
              </a:ext>
            </a:extLst>
          </p:cNvPr>
          <p:cNvSpPr/>
          <p:nvPr/>
        </p:nvSpPr>
        <p:spPr>
          <a:xfrm>
            <a:off x="2684556" y="10411643"/>
            <a:ext cx="6829674" cy="543029"/>
          </a:xfrm>
          <a:prstGeom prst="round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Действие при пожарной тревоге</a:t>
            </a:r>
            <a:endParaRPr lang="ru-RU" sz="2400" dirty="0">
              <a:solidFill>
                <a:srgbClr val="F2F2F2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479D30F-50D4-4D73-B2FB-64CF7495ED8E}"/>
              </a:ext>
            </a:extLst>
          </p:cNvPr>
          <p:cNvSpPr/>
          <p:nvPr/>
        </p:nvSpPr>
        <p:spPr>
          <a:xfrm>
            <a:off x="9514229" y="9599790"/>
            <a:ext cx="3445555" cy="543029"/>
          </a:xfrm>
          <a:prstGeom prst="round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Внешние триггеры</a:t>
            </a:r>
            <a:endParaRPr lang="ru-RU" sz="2400" dirty="0">
              <a:solidFill>
                <a:srgbClr val="F2F2F2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7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55B4F0-D6E2-4507-B6C1-746B2A7578C4}"/>
              </a:ext>
            </a:extLst>
          </p:cNvPr>
          <p:cNvSpPr txBox="1"/>
          <p:nvPr/>
        </p:nvSpPr>
        <p:spPr>
          <a:xfrm>
            <a:off x="2276782" y="259946"/>
            <a:ext cx="15826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События доступа, зарегистрированные в BAS-IP </a:t>
            </a:r>
            <a:r>
              <a:rPr lang="ru-RU" sz="4400" dirty="0" err="1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Link</a:t>
            </a:r>
            <a:r>
              <a:rPr lang="ru-RU" sz="44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endParaRPr lang="ru-RU" sz="4200" b="1" dirty="0">
              <a:solidFill>
                <a:srgbClr val="373737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D024DF-15A3-4723-B9A6-C367CC899FA4}"/>
              </a:ext>
            </a:extLst>
          </p:cNvPr>
          <p:cNvSpPr txBox="1"/>
          <p:nvPr/>
        </p:nvSpPr>
        <p:spPr>
          <a:xfrm>
            <a:off x="1752507" y="1207188"/>
            <a:ext cx="1659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Просматривайте события доступа CE‑44 в BAS‑IP </a:t>
            </a:r>
            <a:r>
              <a:rPr lang="ru-RU" sz="2400" dirty="0" err="1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Link</a:t>
            </a:r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для поиска неисправностей, проверок безопасности и аудита.</a:t>
            </a:r>
            <a:endParaRPr lang="ru-RU" sz="24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6F1F61-E7EC-4588-B0C6-E86BE15C9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96" y="2215986"/>
            <a:ext cx="15136507" cy="87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9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942C44-9026-4F7C-B503-FB7C2DE7B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25DCB1-BE56-4C9A-A9C8-D3C0CD235A52}"/>
              </a:ext>
            </a:extLst>
          </p:cNvPr>
          <p:cNvSpPr txBox="1"/>
          <p:nvPr/>
        </p:nvSpPr>
        <p:spPr>
          <a:xfrm>
            <a:off x="4501237" y="427378"/>
            <a:ext cx="11482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Самостоятельная и автономная работа</a:t>
            </a:r>
            <a:endParaRPr lang="ru-RU" sz="4400" b="1" dirty="0">
              <a:solidFill>
                <a:srgbClr val="373737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91192-1376-48BB-AFC6-E8A74D579888}"/>
              </a:ext>
            </a:extLst>
          </p:cNvPr>
          <p:cNvSpPr txBox="1"/>
          <p:nvPr/>
        </p:nvSpPr>
        <p:spPr>
          <a:xfrm>
            <a:off x="401447" y="1460743"/>
            <a:ext cx="19301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Крепление на DIN-рейку, питание </a:t>
            </a:r>
            <a:r>
              <a:rPr lang="ru-RU" sz="2400" dirty="0" err="1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PoE</a:t>
            </a:r>
            <a:r>
              <a:rPr lang="ru-RU" sz="2400" dirty="0">
                <a:solidFill>
                  <a:srgbClr val="646464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или 12 В постоянного тока, вход для несанкционированного доступа и четко организованные терминальные соединения для профессиональных шкафов управления доступом</a:t>
            </a:r>
            <a:endParaRPr lang="ru-RU" sz="2400" b="1" dirty="0">
              <a:solidFill>
                <a:srgbClr val="646464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61816-8C34-4283-8B34-0C3DEA664B3E}"/>
              </a:ext>
            </a:extLst>
          </p:cNvPr>
          <p:cNvSpPr txBox="1"/>
          <p:nvPr/>
        </p:nvSpPr>
        <p:spPr>
          <a:xfrm>
            <a:off x="5918198" y="3817861"/>
            <a:ext cx="3848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46464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Предназначен для установки внутри низковольтных шкафов управления доступом</a:t>
            </a:r>
            <a:endParaRPr lang="ru-RU" sz="1600" b="1" dirty="0">
              <a:solidFill>
                <a:srgbClr val="646464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818DA2-5634-48CD-866D-ED1794B7A6AF}"/>
              </a:ext>
            </a:extLst>
          </p:cNvPr>
          <p:cNvSpPr txBox="1"/>
          <p:nvPr/>
        </p:nvSpPr>
        <p:spPr>
          <a:xfrm>
            <a:off x="10553132" y="3628688"/>
            <a:ext cx="367891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rgbClr val="646464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Подключайте считыватели, входы, релейные выходы и внешние </a:t>
            </a:r>
            <a:r>
              <a:rPr lang="ru-RU" sz="1700" dirty="0" err="1">
                <a:solidFill>
                  <a:srgbClr val="646464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светодиоидные</a:t>
            </a:r>
            <a:r>
              <a:rPr lang="ru-RU" sz="1700" dirty="0">
                <a:solidFill>
                  <a:srgbClr val="646464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выходы к четко сгруппированным клеммам</a:t>
            </a:r>
            <a:endParaRPr lang="ru-RU" sz="1700" b="1" dirty="0">
              <a:solidFill>
                <a:srgbClr val="646464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F20026-0964-4DBA-8304-AB31D2BC170C}"/>
              </a:ext>
            </a:extLst>
          </p:cNvPr>
          <p:cNvSpPr txBox="1"/>
          <p:nvPr/>
        </p:nvSpPr>
        <p:spPr>
          <a:xfrm>
            <a:off x="6013450" y="7868660"/>
            <a:ext cx="3657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rgbClr val="646464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Питание контроллера осуществляется через </a:t>
            </a:r>
            <a:r>
              <a:rPr lang="ru-RU" sz="1700" dirty="0" err="1">
                <a:solidFill>
                  <a:srgbClr val="646464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РоЕ</a:t>
            </a:r>
            <a:r>
              <a:rPr lang="ru-RU" sz="1700" dirty="0">
                <a:solidFill>
                  <a:srgbClr val="646464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IEEE 802.3af или источник постоянного тока 12В</a:t>
            </a:r>
            <a:endParaRPr lang="ru-RU" sz="1700" b="1" dirty="0">
              <a:solidFill>
                <a:srgbClr val="646464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2D6F1E-7C1C-4009-A5CE-9967BAD1DE74}"/>
              </a:ext>
            </a:extLst>
          </p:cNvPr>
          <p:cNvSpPr txBox="1"/>
          <p:nvPr/>
        </p:nvSpPr>
        <p:spPr>
          <a:xfrm>
            <a:off x="10553132" y="7624952"/>
            <a:ext cx="365873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rgbClr val="646464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Включайте мониторинг попыток несанкционированного доступа в конфигурацию безопасности проекта </a:t>
            </a:r>
            <a:endParaRPr lang="ru-RU" sz="1700" b="1" dirty="0">
              <a:solidFill>
                <a:srgbClr val="646464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86EE9-5DAC-49BB-BCAD-A2E699E63A67}"/>
              </a:ext>
            </a:extLst>
          </p:cNvPr>
          <p:cNvSpPr txBox="1"/>
          <p:nvPr/>
        </p:nvSpPr>
        <p:spPr>
          <a:xfrm>
            <a:off x="6023339" y="3068462"/>
            <a:ext cx="34437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Крепление на </a:t>
            </a:r>
            <a:r>
              <a:rPr lang="en-US" sz="19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DIN-</a:t>
            </a:r>
            <a:r>
              <a:rPr lang="ru-RU" sz="19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рейку </a:t>
            </a:r>
            <a:r>
              <a:rPr lang="en-US" sz="19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TH35</a:t>
            </a:r>
            <a:endParaRPr lang="ru-RU" sz="1900" dirty="0">
              <a:solidFill>
                <a:srgbClr val="373737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C653D-BA18-4AE6-B7D4-D38C7B3A9E1F}"/>
              </a:ext>
            </a:extLst>
          </p:cNvPr>
          <p:cNvSpPr txBox="1"/>
          <p:nvPr/>
        </p:nvSpPr>
        <p:spPr>
          <a:xfrm>
            <a:off x="10433051" y="2951580"/>
            <a:ext cx="38988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Организованные клеммные соединения</a:t>
            </a:r>
            <a:endParaRPr lang="ru-RU" sz="1900" dirty="0">
              <a:solidFill>
                <a:srgbClr val="373737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5A15DE-DA16-47DE-9A8D-7454D554E45C}"/>
              </a:ext>
            </a:extLst>
          </p:cNvPr>
          <p:cNvSpPr txBox="1"/>
          <p:nvPr/>
        </p:nvSpPr>
        <p:spPr>
          <a:xfrm>
            <a:off x="5822951" y="7224319"/>
            <a:ext cx="40385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err="1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PoE</a:t>
            </a:r>
            <a:r>
              <a:rPr lang="ru-RU" sz="19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 или питание 12В постоянного тока</a:t>
            </a:r>
            <a:endParaRPr lang="ru-RU" sz="1900" dirty="0">
              <a:solidFill>
                <a:srgbClr val="373737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305DAC-D30A-4B97-9E10-3CBE10D89815}"/>
              </a:ext>
            </a:extLst>
          </p:cNvPr>
          <p:cNvSpPr txBox="1"/>
          <p:nvPr/>
        </p:nvSpPr>
        <p:spPr>
          <a:xfrm>
            <a:off x="10653032" y="7224319"/>
            <a:ext cx="345893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rgbClr val="373737"/>
                </a:solidFill>
                <a:effectLst/>
                <a:latin typeface="Gotham Pro" panose="02000503040000020004" pitchFamily="2" charset="0"/>
                <a:cs typeface="Gotham Pro" panose="02000503040000020004" pitchFamily="2" charset="0"/>
              </a:rPr>
              <a:t>Вход датчика вскрытия</a:t>
            </a:r>
            <a:endParaRPr lang="ru-RU" sz="1900" dirty="0">
              <a:solidFill>
                <a:srgbClr val="373737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7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4CCA49-69CA-438D-A6F2-3599BFE62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680" y="2920970"/>
            <a:ext cx="12698" cy="58412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8015E1-7F56-4B29-A1AA-D58BE377C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450" y="3749675"/>
            <a:ext cx="1963002" cy="20983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4D0EE9-EAEF-43FF-94F5-3DB3E4134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206" y="3662853"/>
            <a:ext cx="2043717" cy="21846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A96DCC-D426-4969-880B-B99572D26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66" y="3736646"/>
            <a:ext cx="1782184" cy="19050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DB40D0-3F7F-4554-AF86-8EF26FA126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88" y="3762612"/>
            <a:ext cx="1769995" cy="18920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06E52C-6692-46E4-A523-7E1DA6029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277" y="2923985"/>
            <a:ext cx="12698" cy="584127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61D8FE0-A02C-42E0-B640-5887845C2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953" y="2923985"/>
            <a:ext cx="12698" cy="58412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1D485B-2235-4DE6-AF44-C8160812F0AC}"/>
              </a:ext>
            </a:extLst>
          </p:cNvPr>
          <p:cNvSpPr txBox="1"/>
          <p:nvPr/>
        </p:nvSpPr>
        <p:spPr>
          <a:xfrm>
            <a:off x="4950981" y="854075"/>
            <a:ext cx="10202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Масштабируемость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2D1396-92C9-40A0-9CB0-A89486E2D3FF}"/>
              </a:ext>
            </a:extLst>
          </p:cNvPr>
          <p:cNvSpPr txBox="1"/>
          <p:nvPr/>
        </p:nvSpPr>
        <p:spPr>
          <a:xfrm>
            <a:off x="1042745" y="5982793"/>
            <a:ext cx="391274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До</a:t>
            </a:r>
            <a:br>
              <a:rPr lang="ru-RU" sz="30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5000" b="1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100 000 </a:t>
            </a:r>
            <a:br>
              <a:rPr lang="ru-RU" sz="30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30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идентификаторов </a:t>
            </a:r>
            <a:endParaRPr lang="ru-RU" sz="3000" dirty="0">
              <a:solidFill>
                <a:srgbClr val="373737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1C638F-E618-4203-A73B-A548AA57F4D8}"/>
              </a:ext>
            </a:extLst>
          </p:cNvPr>
          <p:cNvSpPr txBox="1"/>
          <p:nvPr/>
        </p:nvSpPr>
        <p:spPr>
          <a:xfrm>
            <a:off x="5632450" y="5982793"/>
            <a:ext cx="391274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До</a:t>
            </a:r>
            <a:br>
              <a:rPr lang="ru-RU" sz="30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5000" b="1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100 000 </a:t>
            </a:r>
            <a:br>
              <a:rPr lang="ru-RU" sz="30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30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правил доступа</a:t>
            </a:r>
            <a:r>
              <a:rPr lang="ru-RU" sz="30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</a:t>
            </a:r>
            <a:endParaRPr lang="ru-RU" sz="3000" dirty="0">
              <a:solidFill>
                <a:srgbClr val="373737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1EE4B1-C5D5-458C-9284-044FBB80C464}"/>
              </a:ext>
            </a:extLst>
          </p:cNvPr>
          <p:cNvSpPr txBox="1"/>
          <p:nvPr/>
        </p:nvSpPr>
        <p:spPr>
          <a:xfrm>
            <a:off x="10461991" y="5982793"/>
            <a:ext cx="391274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До</a:t>
            </a:r>
            <a:br>
              <a:rPr lang="ru-RU" sz="30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5000" b="1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100 000 </a:t>
            </a:r>
            <a:br>
              <a:rPr lang="ru-RU" sz="30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30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пользователей</a:t>
            </a:r>
            <a:r>
              <a:rPr lang="ru-RU" sz="30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</a:t>
            </a:r>
            <a:endParaRPr lang="ru-RU" sz="3000" dirty="0">
              <a:solidFill>
                <a:srgbClr val="373737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BC3812-79D8-44F0-8292-0F2D2921BA37}"/>
              </a:ext>
            </a:extLst>
          </p:cNvPr>
          <p:cNvSpPr txBox="1"/>
          <p:nvPr/>
        </p:nvSpPr>
        <p:spPr>
          <a:xfrm>
            <a:off x="15045499" y="5967703"/>
            <a:ext cx="410020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До</a:t>
            </a:r>
            <a:br>
              <a:rPr lang="ru-RU" sz="30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5000" b="1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100 000 </a:t>
            </a:r>
            <a:br>
              <a:rPr lang="ru-RU" sz="30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</a:br>
            <a:r>
              <a:rPr lang="ru-RU" sz="3000" dirty="0">
                <a:solidFill>
                  <a:srgbClr val="373737"/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записей в журнале </a:t>
            </a:r>
            <a:r>
              <a:rPr lang="ru-RU" sz="3000" dirty="0">
                <a:solidFill>
                  <a:srgbClr val="373737"/>
                </a:solidFill>
                <a:effectLst/>
                <a:latin typeface="Gotham Pro Light" panose="02000503030000020004" pitchFamily="2" charset="0"/>
                <a:cs typeface="Gotham Pro Light" panose="02000503030000020004" pitchFamily="2" charset="0"/>
              </a:rPr>
              <a:t> </a:t>
            </a:r>
            <a:endParaRPr lang="ru-RU" sz="3000" dirty="0">
              <a:solidFill>
                <a:srgbClr val="373737"/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81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</TotalTime>
  <Words>865</Words>
  <Application>Microsoft Office PowerPoint</Application>
  <PresentationFormat>Произвольный</PresentationFormat>
  <Paragraphs>77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Gotham Pro</vt:lpstr>
      <vt:lpstr>Gotham Pro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 7</dc:title>
  <dc:creator>Admin</dc:creator>
  <cp:lastModifiedBy>Admin</cp:lastModifiedBy>
  <cp:revision>13</cp:revision>
  <dcterms:created xsi:type="dcterms:W3CDTF">2026-06-29T10:51:58Z</dcterms:created>
  <dcterms:modified xsi:type="dcterms:W3CDTF">2026-07-02T08:56:02Z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2026-06-29T00:00:00Z</vt:filetime>
  </property>
  <property fmtid="{D5CDD505-2E9C-101B-9397-08002B2CF9AE}" pid="4" name="LastSaved">
    <vt:filetime>2026-06-29T00:00:00Z</vt:filetime>
  </property>
</Properties>
</file>